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4" r:id="rId4"/>
    <p:sldId id="265" r:id="rId5"/>
    <p:sldId id="266" r:id="rId6"/>
    <p:sldId id="267" r:id="rId7"/>
    <p:sldId id="269" r:id="rId8"/>
    <p:sldId id="272" r:id="rId9"/>
    <p:sldId id="274" r:id="rId10"/>
    <p:sldId id="275" r:id="rId11"/>
    <p:sldId id="2350" r:id="rId12"/>
    <p:sldId id="2351" r:id="rId13"/>
    <p:sldId id="277" r:id="rId14"/>
    <p:sldId id="278" r:id="rId15"/>
    <p:sldId id="279" r:id="rId16"/>
    <p:sldId id="283" r:id="rId17"/>
    <p:sldId id="2353" r:id="rId18"/>
    <p:sldId id="2355" r:id="rId19"/>
    <p:sldId id="2354" r:id="rId20"/>
    <p:sldId id="284" r:id="rId21"/>
    <p:sldId id="288" r:id="rId22"/>
    <p:sldId id="289" r:id="rId23"/>
    <p:sldId id="235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D69"/>
    <a:srgbClr val="F2FDFF"/>
    <a:srgbClr val="67BFC3"/>
    <a:srgbClr val="00A6DE"/>
    <a:srgbClr val="F2ABA6"/>
    <a:srgbClr val="FECCB8"/>
    <a:srgbClr val="F1FCFE"/>
    <a:srgbClr val="FBD2B6"/>
    <a:srgbClr val="BEEFEF"/>
    <a:srgbClr val="66B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9970-4B1C-48B6-BE33-C2527D5FB4B3}" type="datetimeFigureOut">
              <a:rPr lang="en-US" smtClean="0"/>
              <a:t>04/10/2021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FB79B-E4A0-4EFB-A60D-F394BBCE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2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B8D47-094E-47DF-9F4A-689E26EC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9A8F2-1CA7-4BFE-AA21-82A8316E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EBA2-4DEA-4CB9-AB06-B905C4006297}" type="datetimeFigureOut">
              <a:rPr lang="en-US" smtClean="0"/>
              <a:t>04/10/2021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EB07D-157B-425D-9166-A9137C73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6DE7E-FEA3-4971-AA6D-D072023F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8358-8B57-424B-AAA7-7083A9A1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0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0025D6-D8C8-469C-AFD0-01DAEAD28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41DAD-1579-4BDC-9020-FFE7CA0CD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A5F46-1BD4-44DC-A62C-EA5ED97E9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EBA2-4DEA-4CB9-AB06-B905C4006297}" type="datetimeFigureOut">
              <a:rPr lang="en-US" smtClean="0"/>
              <a:t>04/10/2021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6080E-3D36-49EF-8D13-E238C1D7D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D2788-AB76-4B07-B75A-77E61E635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18358-8B57-424B-AAA7-7083A9A16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9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C149DC-D178-4AD1-849D-14A45499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AA58E-8BF4-4300-A330-179D5826D9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2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22451-EE48-4BD8-BA05-10345B59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6007F-7159-4565-8815-E02AA988BB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7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C40FD2-99BF-45B0-AF1D-89D0CB7E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EF88D-A58B-451B-A369-B712FE6CA8D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1E581F-CB94-43A8-956C-F56DDAD3B471}"/>
              </a:ext>
            </a:extLst>
          </p:cNvPr>
          <p:cNvSpPr/>
          <p:nvPr/>
        </p:nvSpPr>
        <p:spPr>
          <a:xfrm>
            <a:off x="84408" y="1336431"/>
            <a:ext cx="12009120" cy="5303520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02E1A9-A6AA-485C-8BBF-AF8330A756D9}"/>
              </a:ext>
            </a:extLst>
          </p:cNvPr>
          <p:cNvSpPr/>
          <p:nvPr/>
        </p:nvSpPr>
        <p:spPr>
          <a:xfrm>
            <a:off x="3559126" y="56272"/>
            <a:ext cx="4825219" cy="773723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so sánh">
            <a:hlinkClick r:id="" action="ppaction://media"/>
            <a:extLst>
              <a:ext uri="{FF2B5EF4-FFF2-40B4-BE49-F238E27FC236}">
                <a16:creationId xmlns:a16="http://schemas.microsoft.com/office/drawing/2014/main" id="{FD7BDA04-AA8F-4A4D-BC10-D8F87BE6B8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7291" y="1336430"/>
            <a:ext cx="943584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C40FD2-99BF-45B0-AF1D-89D0CB7E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EF88D-A58B-451B-A369-B712FE6CA8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1E581F-CB94-43A8-956C-F56DDAD3B471}"/>
              </a:ext>
            </a:extLst>
          </p:cNvPr>
          <p:cNvSpPr/>
          <p:nvPr/>
        </p:nvSpPr>
        <p:spPr>
          <a:xfrm>
            <a:off x="84408" y="1336431"/>
            <a:ext cx="12009120" cy="5303520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02E1A9-A6AA-485C-8BBF-AF8330A756D9}"/>
              </a:ext>
            </a:extLst>
          </p:cNvPr>
          <p:cNvSpPr/>
          <p:nvPr/>
        </p:nvSpPr>
        <p:spPr>
          <a:xfrm>
            <a:off x="3559126" y="56272"/>
            <a:ext cx="4825219" cy="773723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239DF-71F8-4821-A8E8-1F537B548112}"/>
              </a:ext>
            </a:extLst>
          </p:cNvPr>
          <p:cNvSpPr txBox="1"/>
          <p:nvPr/>
        </p:nvSpPr>
        <p:spPr>
          <a:xfrm>
            <a:off x="1032802" y="2166426"/>
            <a:ext cx="9770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>
                <a:solidFill>
                  <a:srgbClr val="002060"/>
                </a:solidFill>
                <a:latin typeface="A3"/>
              </a:rPr>
              <a:t>Thông th</a:t>
            </a:r>
            <a:r>
              <a:rPr lang="vi-VN" sz="4000" i="1">
                <a:solidFill>
                  <a:srgbClr val="002060"/>
                </a:solidFill>
                <a:latin typeface="A3"/>
              </a:rPr>
              <a:t>ư</a:t>
            </a:r>
            <a:r>
              <a:rPr lang="en-US" sz="4000" i="1">
                <a:solidFill>
                  <a:srgbClr val="002060"/>
                </a:solidFill>
                <a:latin typeface="A3"/>
              </a:rPr>
              <a:t>ờng, với cùng một vật nặng và mặt tiếp xúc, độ lớn của lực ma sát lăn </a:t>
            </a:r>
            <a:r>
              <a:rPr lang="en-US" sz="4000" b="1" i="1" u="sng">
                <a:solidFill>
                  <a:srgbClr val="002060"/>
                </a:solidFill>
                <a:latin typeface="A3"/>
              </a:rPr>
              <a:t>nhỏ</a:t>
            </a:r>
            <a:r>
              <a:rPr lang="en-US" sz="4000" i="1">
                <a:solidFill>
                  <a:srgbClr val="002060"/>
                </a:solidFill>
                <a:latin typeface="A3"/>
              </a:rPr>
              <a:t> h</a:t>
            </a:r>
            <a:r>
              <a:rPr lang="vi-VN" sz="4000" i="1">
                <a:solidFill>
                  <a:srgbClr val="002060"/>
                </a:solidFill>
                <a:latin typeface="A3"/>
              </a:rPr>
              <a:t>ơ</a:t>
            </a:r>
            <a:r>
              <a:rPr lang="en-US" sz="4000" i="1">
                <a:solidFill>
                  <a:srgbClr val="002060"/>
                </a:solidFill>
                <a:latin typeface="A3"/>
              </a:rPr>
              <a:t>n nhiều so với độ lớn của của lực ma sát tr</a:t>
            </a:r>
            <a:r>
              <a:rPr lang="vi-VN" sz="4000" i="1">
                <a:solidFill>
                  <a:srgbClr val="002060"/>
                </a:solidFill>
                <a:latin typeface="A3"/>
              </a:rPr>
              <a:t>ư</a:t>
            </a:r>
            <a:r>
              <a:rPr lang="en-US" sz="4000" i="1">
                <a:solidFill>
                  <a:srgbClr val="002060"/>
                </a:solidFill>
                <a:latin typeface="A3"/>
              </a:rPr>
              <a:t>ợt. </a:t>
            </a:r>
            <a:endParaRPr lang="en-GB" sz="4000" i="1">
              <a:solidFill>
                <a:srgbClr val="002060"/>
              </a:solidFill>
              <a:latin typeface="A3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C6B9EE8-0965-4167-9CC6-1F69D791AEB2}"/>
              </a:ext>
            </a:extLst>
          </p:cNvPr>
          <p:cNvSpPr/>
          <p:nvPr/>
        </p:nvSpPr>
        <p:spPr>
          <a:xfrm>
            <a:off x="773723" y="1603717"/>
            <a:ext cx="10536702" cy="3123028"/>
          </a:xfrm>
          <a:custGeom>
            <a:avLst/>
            <a:gdLst>
              <a:gd name="connsiteX0" fmla="*/ 70338 w 9931790"/>
              <a:gd name="connsiteY0" fmla="*/ 1322363 h 2399995"/>
              <a:gd name="connsiteX1" fmla="*/ 84406 w 9931790"/>
              <a:gd name="connsiteY1" fmla="*/ 1983544 h 2399995"/>
              <a:gd name="connsiteX2" fmla="*/ 154744 w 9931790"/>
              <a:gd name="connsiteY2" fmla="*/ 2082018 h 2399995"/>
              <a:gd name="connsiteX3" fmla="*/ 182880 w 9931790"/>
              <a:gd name="connsiteY3" fmla="*/ 2124221 h 2399995"/>
              <a:gd name="connsiteX4" fmla="*/ 309489 w 9931790"/>
              <a:gd name="connsiteY4" fmla="*/ 2166424 h 2399995"/>
              <a:gd name="connsiteX5" fmla="*/ 393895 w 9931790"/>
              <a:gd name="connsiteY5" fmla="*/ 2208627 h 2399995"/>
              <a:gd name="connsiteX6" fmla="*/ 478301 w 9931790"/>
              <a:gd name="connsiteY6" fmla="*/ 2236763 h 2399995"/>
              <a:gd name="connsiteX7" fmla="*/ 520504 w 9931790"/>
              <a:gd name="connsiteY7" fmla="*/ 2250831 h 2399995"/>
              <a:gd name="connsiteX8" fmla="*/ 689317 w 9931790"/>
              <a:gd name="connsiteY8" fmla="*/ 2293034 h 2399995"/>
              <a:gd name="connsiteX9" fmla="*/ 1589649 w 9931790"/>
              <a:gd name="connsiteY9" fmla="*/ 2307101 h 2399995"/>
              <a:gd name="connsiteX10" fmla="*/ 3657600 w 9931790"/>
              <a:gd name="connsiteY10" fmla="*/ 2321169 h 2399995"/>
              <a:gd name="connsiteX11" fmla="*/ 5120640 w 9931790"/>
              <a:gd name="connsiteY11" fmla="*/ 2321169 h 2399995"/>
              <a:gd name="connsiteX12" fmla="*/ 5205046 w 9931790"/>
              <a:gd name="connsiteY12" fmla="*/ 2307101 h 2399995"/>
              <a:gd name="connsiteX13" fmla="*/ 5247249 w 9931790"/>
              <a:gd name="connsiteY13" fmla="*/ 2293034 h 2399995"/>
              <a:gd name="connsiteX14" fmla="*/ 5331655 w 9931790"/>
              <a:gd name="connsiteY14" fmla="*/ 2278966 h 2399995"/>
              <a:gd name="connsiteX15" fmla="*/ 5514535 w 9931790"/>
              <a:gd name="connsiteY15" fmla="*/ 2250831 h 2399995"/>
              <a:gd name="connsiteX16" fmla="*/ 6527409 w 9931790"/>
              <a:gd name="connsiteY16" fmla="*/ 2264898 h 2399995"/>
              <a:gd name="connsiteX17" fmla="*/ 6583680 w 9931790"/>
              <a:gd name="connsiteY17" fmla="*/ 2278966 h 2399995"/>
              <a:gd name="connsiteX18" fmla="*/ 7132320 w 9931790"/>
              <a:gd name="connsiteY18" fmla="*/ 2293034 h 2399995"/>
              <a:gd name="connsiteX19" fmla="*/ 7287064 w 9931790"/>
              <a:gd name="connsiteY19" fmla="*/ 2321169 h 2399995"/>
              <a:gd name="connsiteX20" fmla="*/ 7329267 w 9931790"/>
              <a:gd name="connsiteY20" fmla="*/ 2335237 h 2399995"/>
              <a:gd name="connsiteX21" fmla="*/ 7469944 w 9931790"/>
              <a:gd name="connsiteY21" fmla="*/ 2349304 h 2399995"/>
              <a:gd name="connsiteX22" fmla="*/ 7821637 w 9931790"/>
              <a:gd name="connsiteY22" fmla="*/ 2321169 h 2399995"/>
              <a:gd name="connsiteX23" fmla="*/ 7891975 w 9931790"/>
              <a:gd name="connsiteY23" fmla="*/ 2293034 h 2399995"/>
              <a:gd name="connsiteX24" fmla="*/ 8088923 w 9931790"/>
              <a:gd name="connsiteY24" fmla="*/ 2264898 h 2399995"/>
              <a:gd name="connsiteX25" fmla="*/ 8637563 w 9931790"/>
              <a:gd name="connsiteY25" fmla="*/ 2236763 h 2399995"/>
              <a:gd name="connsiteX26" fmla="*/ 8750104 w 9931790"/>
              <a:gd name="connsiteY26" fmla="*/ 2222695 h 2399995"/>
              <a:gd name="connsiteX27" fmla="*/ 8848578 w 9931790"/>
              <a:gd name="connsiteY27" fmla="*/ 2194560 h 2399995"/>
              <a:gd name="connsiteX28" fmla="*/ 9003323 w 9931790"/>
              <a:gd name="connsiteY28" fmla="*/ 2166424 h 2399995"/>
              <a:gd name="connsiteX29" fmla="*/ 9045526 w 9931790"/>
              <a:gd name="connsiteY29" fmla="*/ 2152357 h 2399995"/>
              <a:gd name="connsiteX30" fmla="*/ 9172135 w 9931790"/>
              <a:gd name="connsiteY30" fmla="*/ 2124221 h 2399995"/>
              <a:gd name="connsiteX31" fmla="*/ 9256541 w 9931790"/>
              <a:gd name="connsiteY31" fmla="*/ 2096086 h 2399995"/>
              <a:gd name="connsiteX32" fmla="*/ 9453489 w 9931790"/>
              <a:gd name="connsiteY32" fmla="*/ 2067951 h 2399995"/>
              <a:gd name="connsiteX33" fmla="*/ 9495692 w 9931790"/>
              <a:gd name="connsiteY33" fmla="*/ 2053883 h 2399995"/>
              <a:gd name="connsiteX34" fmla="*/ 9594166 w 9931790"/>
              <a:gd name="connsiteY34" fmla="*/ 2025747 h 2399995"/>
              <a:gd name="connsiteX35" fmla="*/ 9636369 w 9931790"/>
              <a:gd name="connsiteY35" fmla="*/ 1997612 h 2399995"/>
              <a:gd name="connsiteX36" fmla="*/ 9720775 w 9931790"/>
              <a:gd name="connsiteY36" fmla="*/ 1955409 h 2399995"/>
              <a:gd name="connsiteX37" fmla="*/ 9748910 w 9931790"/>
              <a:gd name="connsiteY37" fmla="*/ 1913206 h 2399995"/>
              <a:gd name="connsiteX38" fmla="*/ 9805181 w 9931790"/>
              <a:gd name="connsiteY38" fmla="*/ 1856935 h 2399995"/>
              <a:gd name="connsiteX39" fmla="*/ 9819249 w 9931790"/>
              <a:gd name="connsiteY39" fmla="*/ 1814732 h 2399995"/>
              <a:gd name="connsiteX40" fmla="*/ 9875520 w 9931790"/>
              <a:gd name="connsiteY40" fmla="*/ 1744394 h 2399995"/>
              <a:gd name="connsiteX41" fmla="*/ 9917723 w 9931790"/>
              <a:gd name="connsiteY41" fmla="*/ 1617784 h 2399995"/>
              <a:gd name="connsiteX42" fmla="*/ 9931790 w 9931790"/>
              <a:gd name="connsiteY42" fmla="*/ 1575581 h 2399995"/>
              <a:gd name="connsiteX43" fmla="*/ 9917723 w 9931790"/>
              <a:gd name="connsiteY43" fmla="*/ 1252024 h 2399995"/>
              <a:gd name="connsiteX44" fmla="*/ 9903655 w 9931790"/>
              <a:gd name="connsiteY44" fmla="*/ 1167618 h 2399995"/>
              <a:gd name="connsiteX45" fmla="*/ 9889587 w 9931790"/>
              <a:gd name="connsiteY45" fmla="*/ 815926 h 2399995"/>
              <a:gd name="connsiteX46" fmla="*/ 9861452 w 9931790"/>
              <a:gd name="connsiteY46" fmla="*/ 731520 h 2399995"/>
              <a:gd name="connsiteX47" fmla="*/ 9847384 w 9931790"/>
              <a:gd name="connsiteY47" fmla="*/ 689317 h 2399995"/>
              <a:gd name="connsiteX48" fmla="*/ 9819249 w 9931790"/>
              <a:gd name="connsiteY48" fmla="*/ 661181 h 2399995"/>
              <a:gd name="connsiteX49" fmla="*/ 9748910 w 9931790"/>
              <a:gd name="connsiteY49" fmla="*/ 604911 h 2399995"/>
              <a:gd name="connsiteX50" fmla="*/ 9706707 w 9931790"/>
              <a:gd name="connsiteY50" fmla="*/ 464234 h 2399995"/>
              <a:gd name="connsiteX51" fmla="*/ 9664504 w 9931790"/>
              <a:gd name="connsiteY51" fmla="*/ 379827 h 2399995"/>
              <a:gd name="connsiteX52" fmla="*/ 9622301 w 9931790"/>
              <a:gd name="connsiteY52" fmla="*/ 351692 h 2399995"/>
              <a:gd name="connsiteX53" fmla="*/ 9608234 w 9931790"/>
              <a:gd name="connsiteY53" fmla="*/ 309489 h 2399995"/>
              <a:gd name="connsiteX54" fmla="*/ 9566030 w 9931790"/>
              <a:gd name="connsiteY54" fmla="*/ 295421 h 2399995"/>
              <a:gd name="connsiteX55" fmla="*/ 9523827 w 9931790"/>
              <a:gd name="connsiteY55" fmla="*/ 267286 h 2399995"/>
              <a:gd name="connsiteX56" fmla="*/ 9481624 w 9931790"/>
              <a:gd name="connsiteY56" fmla="*/ 253218 h 2399995"/>
              <a:gd name="connsiteX57" fmla="*/ 9439421 w 9931790"/>
              <a:gd name="connsiteY57" fmla="*/ 225083 h 2399995"/>
              <a:gd name="connsiteX58" fmla="*/ 9397218 w 9931790"/>
              <a:gd name="connsiteY58" fmla="*/ 211015 h 2399995"/>
              <a:gd name="connsiteX59" fmla="*/ 9355015 w 9931790"/>
              <a:gd name="connsiteY59" fmla="*/ 182880 h 2399995"/>
              <a:gd name="connsiteX60" fmla="*/ 9270609 w 9931790"/>
              <a:gd name="connsiteY60" fmla="*/ 154744 h 2399995"/>
              <a:gd name="connsiteX61" fmla="*/ 9158067 w 9931790"/>
              <a:gd name="connsiteY61" fmla="*/ 84406 h 2399995"/>
              <a:gd name="connsiteX62" fmla="*/ 9115864 w 9931790"/>
              <a:gd name="connsiteY62" fmla="*/ 56271 h 2399995"/>
              <a:gd name="connsiteX63" fmla="*/ 8046720 w 9931790"/>
              <a:gd name="connsiteY63" fmla="*/ 42203 h 2399995"/>
              <a:gd name="connsiteX64" fmla="*/ 7695027 w 9931790"/>
              <a:gd name="connsiteY64" fmla="*/ 56271 h 2399995"/>
              <a:gd name="connsiteX65" fmla="*/ 7638757 w 9931790"/>
              <a:gd name="connsiteY65" fmla="*/ 70338 h 2399995"/>
              <a:gd name="connsiteX66" fmla="*/ 7160455 w 9931790"/>
              <a:gd name="connsiteY66" fmla="*/ 56271 h 2399995"/>
              <a:gd name="connsiteX67" fmla="*/ 7104184 w 9931790"/>
              <a:gd name="connsiteY67" fmla="*/ 42203 h 2399995"/>
              <a:gd name="connsiteX68" fmla="*/ 7061981 w 9931790"/>
              <a:gd name="connsiteY68" fmla="*/ 28135 h 2399995"/>
              <a:gd name="connsiteX69" fmla="*/ 5584874 w 9931790"/>
              <a:gd name="connsiteY69" fmla="*/ 42203 h 2399995"/>
              <a:gd name="connsiteX70" fmla="*/ 5345723 w 9931790"/>
              <a:gd name="connsiteY70" fmla="*/ 56271 h 2399995"/>
              <a:gd name="connsiteX71" fmla="*/ 5289452 w 9931790"/>
              <a:gd name="connsiteY71" fmla="*/ 70338 h 2399995"/>
              <a:gd name="connsiteX72" fmla="*/ 4501661 w 9931790"/>
              <a:gd name="connsiteY72" fmla="*/ 56271 h 2399995"/>
              <a:gd name="connsiteX73" fmla="*/ 3770141 w 9931790"/>
              <a:gd name="connsiteY73" fmla="*/ 56271 h 2399995"/>
              <a:gd name="connsiteX74" fmla="*/ 3713870 w 9931790"/>
              <a:gd name="connsiteY74" fmla="*/ 70338 h 2399995"/>
              <a:gd name="connsiteX75" fmla="*/ 3573194 w 9931790"/>
              <a:gd name="connsiteY75" fmla="*/ 98474 h 2399995"/>
              <a:gd name="connsiteX76" fmla="*/ 2377440 w 9931790"/>
              <a:gd name="connsiteY76" fmla="*/ 70338 h 2399995"/>
              <a:gd name="connsiteX77" fmla="*/ 2335237 w 9931790"/>
              <a:gd name="connsiteY77" fmla="*/ 56271 h 2399995"/>
              <a:gd name="connsiteX78" fmla="*/ 1913206 w 9931790"/>
              <a:gd name="connsiteY78" fmla="*/ 42203 h 2399995"/>
              <a:gd name="connsiteX79" fmla="*/ 1744394 w 9931790"/>
              <a:gd name="connsiteY79" fmla="*/ 28135 h 2399995"/>
              <a:gd name="connsiteX80" fmla="*/ 1688123 w 9931790"/>
              <a:gd name="connsiteY80" fmla="*/ 14067 h 2399995"/>
              <a:gd name="connsiteX81" fmla="*/ 1477107 w 9931790"/>
              <a:gd name="connsiteY81" fmla="*/ 0 h 2399995"/>
              <a:gd name="connsiteX82" fmla="*/ 422030 w 9931790"/>
              <a:gd name="connsiteY82" fmla="*/ 14067 h 2399995"/>
              <a:gd name="connsiteX83" fmla="*/ 379827 w 9931790"/>
              <a:gd name="connsiteY83" fmla="*/ 28135 h 2399995"/>
              <a:gd name="connsiteX84" fmla="*/ 309489 w 9931790"/>
              <a:gd name="connsiteY84" fmla="*/ 42203 h 2399995"/>
              <a:gd name="connsiteX85" fmla="*/ 267286 w 9931790"/>
              <a:gd name="connsiteY85" fmla="*/ 70338 h 2399995"/>
              <a:gd name="connsiteX86" fmla="*/ 196947 w 9931790"/>
              <a:gd name="connsiteY86" fmla="*/ 126609 h 2399995"/>
              <a:gd name="connsiteX87" fmla="*/ 182880 w 9931790"/>
              <a:gd name="connsiteY87" fmla="*/ 168812 h 2399995"/>
              <a:gd name="connsiteX88" fmla="*/ 154744 w 9931790"/>
              <a:gd name="connsiteY88" fmla="*/ 196947 h 2399995"/>
              <a:gd name="connsiteX89" fmla="*/ 126609 w 9931790"/>
              <a:gd name="connsiteY89" fmla="*/ 281354 h 2399995"/>
              <a:gd name="connsiteX90" fmla="*/ 112541 w 9931790"/>
              <a:gd name="connsiteY90" fmla="*/ 323557 h 2399995"/>
              <a:gd name="connsiteX91" fmla="*/ 98474 w 9931790"/>
              <a:gd name="connsiteY91" fmla="*/ 393895 h 2399995"/>
              <a:gd name="connsiteX92" fmla="*/ 70338 w 9931790"/>
              <a:gd name="connsiteY92" fmla="*/ 478301 h 2399995"/>
              <a:gd name="connsiteX93" fmla="*/ 56270 w 9931790"/>
              <a:gd name="connsiteY93" fmla="*/ 520504 h 2399995"/>
              <a:gd name="connsiteX94" fmla="*/ 42203 w 9931790"/>
              <a:gd name="connsiteY94" fmla="*/ 590843 h 2399995"/>
              <a:gd name="connsiteX95" fmla="*/ 28135 w 9931790"/>
              <a:gd name="connsiteY95" fmla="*/ 675249 h 2399995"/>
              <a:gd name="connsiteX96" fmla="*/ 0 w 9931790"/>
              <a:gd name="connsiteY96" fmla="*/ 815926 h 2399995"/>
              <a:gd name="connsiteX97" fmla="*/ 14067 w 9931790"/>
              <a:gd name="connsiteY97" fmla="*/ 1111347 h 2399995"/>
              <a:gd name="connsiteX98" fmla="*/ 42203 w 9931790"/>
              <a:gd name="connsiteY98" fmla="*/ 1195754 h 2399995"/>
              <a:gd name="connsiteX99" fmla="*/ 70338 w 9931790"/>
              <a:gd name="connsiteY99" fmla="*/ 1322363 h 239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9931790" h="2399995">
                <a:moveTo>
                  <a:pt x="70338" y="1322363"/>
                </a:moveTo>
                <a:cubicBezTo>
                  <a:pt x="75027" y="1542757"/>
                  <a:pt x="71948" y="1763453"/>
                  <a:pt x="84406" y="1983544"/>
                </a:cubicBezTo>
                <a:cubicBezTo>
                  <a:pt x="89456" y="2072761"/>
                  <a:pt x="98292" y="2063202"/>
                  <a:pt x="154744" y="2082018"/>
                </a:cubicBezTo>
                <a:cubicBezTo>
                  <a:pt x="164123" y="2096086"/>
                  <a:pt x="168543" y="2115260"/>
                  <a:pt x="182880" y="2124221"/>
                </a:cubicBezTo>
                <a:cubicBezTo>
                  <a:pt x="182890" y="2124227"/>
                  <a:pt x="288382" y="2159388"/>
                  <a:pt x="309489" y="2166424"/>
                </a:cubicBezTo>
                <a:cubicBezTo>
                  <a:pt x="463387" y="2217723"/>
                  <a:pt x="230290" y="2135913"/>
                  <a:pt x="393895" y="2208627"/>
                </a:cubicBezTo>
                <a:cubicBezTo>
                  <a:pt x="420996" y="2220672"/>
                  <a:pt x="450166" y="2227384"/>
                  <a:pt x="478301" y="2236763"/>
                </a:cubicBezTo>
                <a:cubicBezTo>
                  <a:pt x="492369" y="2241452"/>
                  <a:pt x="507241" y="2244200"/>
                  <a:pt x="520504" y="2250831"/>
                </a:cubicBezTo>
                <a:cubicBezTo>
                  <a:pt x="595360" y="2288258"/>
                  <a:pt x="583422" y="2290093"/>
                  <a:pt x="689317" y="2293034"/>
                </a:cubicBezTo>
                <a:cubicBezTo>
                  <a:pt x="989349" y="2301368"/>
                  <a:pt x="1289515" y="2304256"/>
                  <a:pt x="1589649" y="2307101"/>
                </a:cubicBezTo>
                <a:lnTo>
                  <a:pt x="3657600" y="2321169"/>
                </a:lnTo>
                <a:cubicBezTo>
                  <a:pt x="4148010" y="2484643"/>
                  <a:pt x="3720826" y="2347334"/>
                  <a:pt x="5120640" y="2321169"/>
                </a:cubicBezTo>
                <a:cubicBezTo>
                  <a:pt x="5149158" y="2320636"/>
                  <a:pt x="5177202" y="2313289"/>
                  <a:pt x="5205046" y="2307101"/>
                </a:cubicBezTo>
                <a:cubicBezTo>
                  <a:pt x="5219521" y="2303884"/>
                  <a:pt x="5232774" y="2296251"/>
                  <a:pt x="5247249" y="2293034"/>
                </a:cubicBezTo>
                <a:cubicBezTo>
                  <a:pt x="5275093" y="2286846"/>
                  <a:pt x="5303592" y="2284069"/>
                  <a:pt x="5331655" y="2278966"/>
                </a:cubicBezTo>
                <a:cubicBezTo>
                  <a:pt x="5473430" y="2253188"/>
                  <a:pt x="5323934" y="2274655"/>
                  <a:pt x="5514535" y="2250831"/>
                </a:cubicBezTo>
                <a:lnTo>
                  <a:pt x="6527409" y="2264898"/>
                </a:lnTo>
                <a:cubicBezTo>
                  <a:pt x="6546737" y="2265407"/>
                  <a:pt x="6564367" y="2278068"/>
                  <a:pt x="6583680" y="2278966"/>
                </a:cubicBezTo>
                <a:cubicBezTo>
                  <a:pt x="6766423" y="2287466"/>
                  <a:pt x="6949440" y="2288345"/>
                  <a:pt x="7132320" y="2293034"/>
                </a:cubicBezTo>
                <a:cubicBezTo>
                  <a:pt x="7299156" y="2334742"/>
                  <a:pt x="7034996" y="2270754"/>
                  <a:pt x="7287064" y="2321169"/>
                </a:cubicBezTo>
                <a:cubicBezTo>
                  <a:pt x="7301605" y="2324077"/>
                  <a:pt x="7314611" y="2332982"/>
                  <a:pt x="7329267" y="2335237"/>
                </a:cubicBezTo>
                <a:cubicBezTo>
                  <a:pt x="7375845" y="2342403"/>
                  <a:pt x="7423052" y="2344615"/>
                  <a:pt x="7469944" y="2349304"/>
                </a:cubicBezTo>
                <a:cubicBezTo>
                  <a:pt x="7495150" y="2347729"/>
                  <a:pt x="7757155" y="2334986"/>
                  <a:pt x="7821637" y="2321169"/>
                </a:cubicBezTo>
                <a:cubicBezTo>
                  <a:pt x="7846329" y="2315878"/>
                  <a:pt x="7867613" y="2299678"/>
                  <a:pt x="7891975" y="2293034"/>
                </a:cubicBezTo>
                <a:cubicBezTo>
                  <a:pt x="7926302" y="2283672"/>
                  <a:pt x="8063882" y="2268028"/>
                  <a:pt x="8088923" y="2264898"/>
                </a:cubicBezTo>
                <a:cubicBezTo>
                  <a:pt x="8294149" y="2196493"/>
                  <a:pt x="8084293" y="2261912"/>
                  <a:pt x="8637563" y="2236763"/>
                </a:cubicBezTo>
                <a:cubicBezTo>
                  <a:pt x="8675330" y="2235046"/>
                  <a:pt x="8712590" y="2227384"/>
                  <a:pt x="8750104" y="2222695"/>
                </a:cubicBezTo>
                <a:cubicBezTo>
                  <a:pt x="8786268" y="2210640"/>
                  <a:pt x="8809710" y="2201627"/>
                  <a:pt x="8848578" y="2194560"/>
                </a:cubicBezTo>
                <a:cubicBezTo>
                  <a:pt x="8958166" y="2174635"/>
                  <a:pt x="8919564" y="2190355"/>
                  <a:pt x="9003323" y="2166424"/>
                </a:cubicBezTo>
                <a:cubicBezTo>
                  <a:pt x="9017581" y="2162350"/>
                  <a:pt x="9031140" y="2155953"/>
                  <a:pt x="9045526" y="2152357"/>
                </a:cubicBezTo>
                <a:cubicBezTo>
                  <a:pt x="9125840" y="2132279"/>
                  <a:pt x="9099931" y="2145882"/>
                  <a:pt x="9172135" y="2124221"/>
                </a:cubicBezTo>
                <a:cubicBezTo>
                  <a:pt x="9200541" y="2115699"/>
                  <a:pt x="9227182" y="2100280"/>
                  <a:pt x="9256541" y="2096086"/>
                </a:cubicBezTo>
                <a:lnTo>
                  <a:pt x="9453489" y="2067951"/>
                </a:lnTo>
                <a:cubicBezTo>
                  <a:pt x="9467557" y="2063262"/>
                  <a:pt x="9481434" y="2057957"/>
                  <a:pt x="9495692" y="2053883"/>
                </a:cubicBezTo>
                <a:cubicBezTo>
                  <a:pt x="9516728" y="2047873"/>
                  <a:pt x="9571678" y="2036991"/>
                  <a:pt x="9594166" y="2025747"/>
                </a:cubicBezTo>
                <a:cubicBezTo>
                  <a:pt x="9609288" y="2018186"/>
                  <a:pt x="9621247" y="2005173"/>
                  <a:pt x="9636369" y="1997612"/>
                </a:cubicBezTo>
                <a:cubicBezTo>
                  <a:pt x="9752854" y="1939369"/>
                  <a:pt x="9599827" y="2036040"/>
                  <a:pt x="9720775" y="1955409"/>
                </a:cubicBezTo>
                <a:cubicBezTo>
                  <a:pt x="9730153" y="1941341"/>
                  <a:pt x="9737907" y="1926043"/>
                  <a:pt x="9748910" y="1913206"/>
                </a:cubicBezTo>
                <a:cubicBezTo>
                  <a:pt x="9766173" y="1893066"/>
                  <a:pt x="9805181" y="1856935"/>
                  <a:pt x="9805181" y="1856935"/>
                </a:cubicBezTo>
                <a:cubicBezTo>
                  <a:pt x="9809870" y="1842867"/>
                  <a:pt x="9812617" y="1827995"/>
                  <a:pt x="9819249" y="1814732"/>
                </a:cubicBezTo>
                <a:cubicBezTo>
                  <a:pt x="9836996" y="1779237"/>
                  <a:pt x="9849349" y="1770564"/>
                  <a:pt x="9875520" y="1744394"/>
                </a:cubicBezTo>
                <a:lnTo>
                  <a:pt x="9917723" y="1617784"/>
                </a:lnTo>
                <a:lnTo>
                  <a:pt x="9931790" y="1575581"/>
                </a:lnTo>
                <a:cubicBezTo>
                  <a:pt x="9927101" y="1467729"/>
                  <a:pt x="9925150" y="1359722"/>
                  <a:pt x="9917723" y="1252024"/>
                </a:cubicBezTo>
                <a:cubicBezTo>
                  <a:pt x="9915761" y="1223568"/>
                  <a:pt x="9905491" y="1196082"/>
                  <a:pt x="9903655" y="1167618"/>
                </a:cubicBezTo>
                <a:cubicBezTo>
                  <a:pt x="9896101" y="1050537"/>
                  <a:pt x="9900888" y="932705"/>
                  <a:pt x="9889587" y="815926"/>
                </a:cubicBezTo>
                <a:cubicBezTo>
                  <a:pt x="9886730" y="786407"/>
                  <a:pt x="9870830" y="759655"/>
                  <a:pt x="9861452" y="731520"/>
                </a:cubicBezTo>
                <a:cubicBezTo>
                  <a:pt x="9856763" y="717452"/>
                  <a:pt x="9857869" y="699803"/>
                  <a:pt x="9847384" y="689317"/>
                </a:cubicBezTo>
                <a:cubicBezTo>
                  <a:pt x="9838006" y="679938"/>
                  <a:pt x="9829606" y="669467"/>
                  <a:pt x="9819249" y="661181"/>
                </a:cubicBezTo>
                <a:cubicBezTo>
                  <a:pt x="9730506" y="590186"/>
                  <a:pt x="9816854" y="672852"/>
                  <a:pt x="9748910" y="604911"/>
                </a:cubicBezTo>
                <a:cubicBezTo>
                  <a:pt x="9727649" y="519862"/>
                  <a:pt x="9740960" y="566992"/>
                  <a:pt x="9706707" y="464234"/>
                </a:cubicBezTo>
                <a:cubicBezTo>
                  <a:pt x="9695265" y="429907"/>
                  <a:pt x="9691777" y="407100"/>
                  <a:pt x="9664504" y="379827"/>
                </a:cubicBezTo>
                <a:cubicBezTo>
                  <a:pt x="9652549" y="367872"/>
                  <a:pt x="9636369" y="361070"/>
                  <a:pt x="9622301" y="351692"/>
                </a:cubicBezTo>
                <a:cubicBezTo>
                  <a:pt x="9617612" y="337624"/>
                  <a:pt x="9618719" y="319974"/>
                  <a:pt x="9608234" y="309489"/>
                </a:cubicBezTo>
                <a:cubicBezTo>
                  <a:pt x="9597748" y="299003"/>
                  <a:pt x="9579293" y="302053"/>
                  <a:pt x="9566030" y="295421"/>
                </a:cubicBezTo>
                <a:cubicBezTo>
                  <a:pt x="9550908" y="287860"/>
                  <a:pt x="9538949" y="274847"/>
                  <a:pt x="9523827" y="267286"/>
                </a:cubicBezTo>
                <a:cubicBezTo>
                  <a:pt x="9510564" y="260654"/>
                  <a:pt x="9494887" y="259850"/>
                  <a:pt x="9481624" y="253218"/>
                </a:cubicBezTo>
                <a:cubicBezTo>
                  <a:pt x="9466502" y="245657"/>
                  <a:pt x="9454543" y="232644"/>
                  <a:pt x="9439421" y="225083"/>
                </a:cubicBezTo>
                <a:cubicBezTo>
                  <a:pt x="9426158" y="218451"/>
                  <a:pt x="9410481" y="217647"/>
                  <a:pt x="9397218" y="211015"/>
                </a:cubicBezTo>
                <a:cubicBezTo>
                  <a:pt x="9382096" y="203454"/>
                  <a:pt x="9370465" y="189747"/>
                  <a:pt x="9355015" y="182880"/>
                </a:cubicBezTo>
                <a:cubicBezTo>
                  <a:pt x="9327914" y="170835"/>
                  <a:pt x="9270609" y="154744"/>
                  <a:pt x="9270609" y="154744"/>
                </a:cubicBezTo>
                <a:cubicBezTo>
                  <a:pt x="9203119" y="53507"/>
                  <a:pt x="9298691" y="178154"/>
                  <a:pt x="9158067" y="84406"/>
                </a:cubicBezTo>
                <a:cubicBezTo>
                  <a:pt x="9143999" y="75028"/>
                  <a:pt x="9132759" y="56913"/>
                  <a:pt x="9115864" y="56271"/>
                </a:cubicBezTo>
                <a:cubicBezTo>
                  <a:pt x="8759709" y="42746"/>
                  <a:pt x="8403101" y="46892"/>
                  <a:pt x="8046720" y="42203"/>
                </a:cubicBezTo>
                <a:cubicBezTo>
                  <a:pt x="7929489" y="46892"/>
                  <a:pt x="7812074" y="48199"/>
                  <a:pt x="7695027" y="56271"/>
                </a:cubicBezTo>
                <a:cubicBezTo>
                  <a:pt x="7675739" y="57601"/>
                  <a:pt x="7658091" y="70338"/>
                  <a:pt x="7638757" y="70338"/>
                </a:cubicBezTo>
                <a:cubicBezTo>
                  <a:pt x="7479254" y="70338"/>
                  <a:pt x="7319889" y="60960"/>
                  <a:pt x="7160455" y="56271"/>
                </a:cubicBezTo>
                <a:cubicBezTo>
                  <a:pt x="7141698" y="51582"/>
                  <a:pt x="7122774" y="47515"/>
                  <a:pt x="7104184" y="42203"/>
                </a:cubicBezTo>
                <a:cubicBezTo>
                  <a:pt x="7089926" y="38129"/>
                  <a:pt x="7076810" y="28135"/>
                  <a:pt x="7061981" y="28135"/>
                </a:cubicBezTo>
                <a:lnTo>
                  <a:pt x="5584874" y="42203"/>
                </a:lnTo>
                <a:cubicBezTo>
                  <a:pt x="5505157" y="46892"/>
                  <a:pt x="5425218" y="48700"/>
                  <a:pt x="5345723" y="56271"/>
                </a:cubicBezTo>
                <a:cubicBezTo>
                  <a:pt x="5326476" y="58104"/>
                  <a:pt x="5308786" y="70338"/>
                  <a:pt x="5289452" y="70338"/>
                </a:cubicBezTo>
                <a:cubicBezTo>
                  <a:pt x="5026813" y="70338"/>
                  <a:pt x="4764258" y="60960"/>
                  <a:pt x="4501661" y="56271"/>
                </a:cubicBezTo>
                <a:cubicBezTo>
                  <a:pt x="4144388" y="41980"/>
                  <a:pt x="4136532" y="32633"/>
                  <a:pt x="3770141" y="56271"/>
                </a:cubicBezTo>
                <a:cubicBezTo>
                  <a:pt x="3750847" y="57516"/>
                  <a:pt x="3732775" y="66287"/>
                  <a:pt x="3713870" y="70338"/>
                </a:cubicBezTo>
                <a:cubicBezTo>
                  <a:pt x="3667111" y="80358"/>
                  <a:pt x="3573194" y="98474"/>
                  <a:pt x="3573194" y="98474"/>
                </a:cubicBezTo>
                <a:lnTo>
                  <a:pt x="2377440" y="70338"/>
                </a:lnTo>
                <a:cubicBezTo>
                  <a:pt x="2362629" y="69616"/>
                  <a:pt x="2350038" y="57168"/>
                  <a:pt x="2335237" y="56271"/>
                </a:cubicBezTo>
                <a:cubicBezTo>
                  <a:pt x="2194740" y="47756"/>
                  <a:pt x="2053883" y="46892"/>
                  <a:pt x="1913206" y="42203"/>
                </a:cubicBezTo>
                <a:cubicBezTo>
                  <a:pt x="1856935" y="37514"/>
                  <a:pt x="1800424" y="35139"/>
                  <a:pt x="1744394" y="28135"/>
                </a:cubicBezTo>
                <a:cubicBezTo>
                  <a:pt x="1725209" y="25737"/>
                  <a:pt x="1707351" y="16091"/>
                  <a:pt x="1688123" y="14067"/>
                </a:cubicBezTo>
                <a:cubicBezTo>
                  <a:pt x="1618016" y="6687"/>
                  <a:pt x="1547446" y="4689"/>
                  <a:pt x="1477107" y="0"/>
                </a:cubicBezTo>
                <a:lnTo>
                  <a:pt x="422030" y="14067"/>
                </a:lnTo>
                <a:cubicBezTo>
                  <a:pt x="407206" y="14447"/>
                  <a:pt x="394213" y="24538"/>
                  <a:pt x="379827" y="28135"/>
                </a:cubicBezTo>
                <a:cubicBezTo>
                  <a:pt x="356631" y="33934"/>
                  <a:pt x="332935" y="37514"/>
                  <a:pt x="309489" y="42203"/>
                </a:cubicBezTo>
                <a:cubicBezTo>
                  <a:pt x="295421" y="51581"/>
                  <a:pt x="280488" y="59776"/>
                  <a:pt x="267286" y="70338"/>
                </a:cubicBezTo>
                <a:cubicBezTo>
                  <a:pt x="167059" y="150519"/>
                  <a:pt x="326842" y="40014"/>
                  <a:pt x="196947" y="126609"/>
                </a:cubicBezTo>
                <a:cubicBezTo>
                  <a:pt x="192258" y="140677"/>
                  <a:pt x="190509" y="156097"/>
                  <a:pt x="182880" y="168812"/>
                </a:cubicBezTo>
                <a:cubicBezTo>
                  <a:pt x="176056" y="180185"/>
                  <a:pt x="160675" y="185084"/>
                  <a:pt x="154744" y="196947"/>
                </a:cubicBezTo>
                <a:cubicBezTo>
                  <a:pt x="141481" y="223473"/>
                  <a:pt x="135987" y="253218"/>
                  <a:pt x="126609" y="281354"/>
                </a:cubicBezTo>
                <a:cubicBezTo>
                  <a:pt x="121920" y="295422"/>
                  <a:pt x="115449" y="309016"/>
                  <a:pt x="112541" y="323557"/>
                </a:cubicBezTo>
                <a:cubicBezTo>
                  <a:pt x="107852" y="347003"/>
                  <a:pt x="104765" y="370827"/>
                  <a:pt x="98474" y="393895"/>
                </a:cubicBezTo>
                <a:cubicBezTo>
                  <a:pt x="90671" y="422507"/>
                  <a:pt x="79717" y="450166"/>
                  <a:pt x="70338" y="478301"/>
                </a:cubicBezTo>
                <a:cubicBezTo>
                  <a:pt x="65649" y="492369"/>
                  <a:pt x="59178" y="505963"/>
                  <a:pt x="56270" y="520504"/>
                </a:cubicBezTo>
                <a:cubicBezTo>
                  <a:pt x="51581" y="543950"/>
                  <a:pt x="46480" y="567318"/>
                  <a:pt x="42203" y="590843"/>
                </a:cubicBezTo>
                <a:cubicBezTo>
                  <a:pt x="37101" y="618906"/>
                  <a:pt x="33392" y="647214"/>
                  <a:pt x="28135" y="675249"/>
                </a:cubicBezTo>
                <a:cubicBezTo>
                  <a:pt x="19322" y="722251"/>
                  <a:pt x="0" y="815926"/>
                  <a:pt x="0" y="815926"/>
                </a:cubicBezTo>
                <a:cubicBezTo>
                  <a:pt x="4689" y="914400"/>
                  <a:pt x="3180" y="1013365"/>
                  <a:pt x="14067" y="1111347"/>
                </a:cubicBezTo>
                <a:cubicBezTo>
                  <a:pt x="17342" y="1140823"/>
                  <a:pt x="42203" y="1166096"/>
                  <a:pt x="42203" y="1195754"/>
                </a:cubicBezTo>
                <a:lnTo>
                  <a:pt x="70338" y="1322363"/>
                </a:lnTo>
                <a:close/>
              </a:path>
            </a:pathLst>
          </a:custGeom>
          <a:noFill/>
          <a:ln w="38100">
            <a:solidFill>
              <a:srgbClr val="F2ABA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80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DDAECD-5E3E-42A8-B83D-D213015A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729A3-85DF-4C20-B444-1145150CBA9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947EBC-E93B-47FE-9A26-AC696C3155B6}"/>
              </a:ext>
            </a:extLst>
          </p:cNvPr>
          <p:cNvSpPr/>
          <p:nvPr/>
        </p:nvSpPr>
        <p:spPr>
          <a:xfrm>
            <a:off x="365760" y="1350498"/>
            <a:ext cx="11648049" cy="4951828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lực ma sát nghỉ">
            <a:hlinkClick r:id="" action="ppaction://media"/>
            <a:extLst>
              <a:ext uri="{FF2B5EF4-FFF2-40B4-BE49-F238E27FC236}">
                <a16:creationId xmlns:a16="http://schemas.microsoft.com/office/drawing/2014/main" id="{377AF556-0B88-4A65-AD33-25D8CD2358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3039" y="1195754"/>
            <a:ext cx="9847385" cy="53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0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0C4D80-C84E-486D-A549-E8F455264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584B1-33D9-4760-BCD5-6B92131A34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1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724D01-3674-46FB-8858-46211CAE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DB0C2-FC55-4343-ABE9-17AB75E5CD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7B6C66-D487-4B65-ADB2-37CCD7FA06AC}"/>
              </a:ext>
            </a:extLst>
          </p:cNvPr>
          <p:cNvSpPr txBox="1"/>
          <p:nvPr/>
        </p:nvSpPr>
        <p:spPr>
          <a:xfrm>
            <a:off x="1842867" y="168813"/>
            <a:ext cx="9355016" cy="707886"/>
          </a:xfrm>
          <a:prstGeom prst="rect">
            <a:avLst/>
          </a:prstGeom>
          <a:solidFill>
            <a:srgbClr val="F2FDFF"/>
          </a:solidFill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F60003"/>
                </a:solidFill>
                <a:latin typeface="A3"/>
              </a:rPr>
              <a:t>III. </a:t>
            </a:r>
            <a:r>
              <a:rPr lang="en-US" sz="4000" b="1">
                <a:solidFill>
                  <a:srgbClr val="F60003"/>
                </a:solidFill>
                <a:latin typeface="A3"/>
              </a:rPr>
              <a:t>Tác dụng của lực ma sát trong cuộc sống</a:t>
            </a:r>
            <a:endParaRPr lang="en-GB" sz="4000" b="1">
              <a:solidFill>
                <a:srgbClr val="F60003"/>
              </a:solidFill>
              <a:latin typeface="A3"/>
            </a:endParaRPr>
          </a:p>
        </p:txBody>
      </p:sp>
    </p:spTree>
    <p:extLst>
      <p:ext uri="{BB962C8B-B14F-4D97-AF65-F5344CB8AC3E}">
        <p14:creationId xmlns:p14="http://schemas.microsoft.com/office/powerpoint/2010/main" val="987327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33485C-271A-478E-BF81-BA8F1D29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B9FB9-6DF9-4A41-8933-404C71D1DD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7A64EB-F684-4127-8768-DD03E2D15F13}"/>
              </a:ext>
            </a:extLst>
          </p:cNvPr>
          <p:cNvSpPr txBox="1"/>
          <p:nvPr/>
        </p:nvSpPr>
        <p:spPr>
          <a:xfrm>
            <a:off x="3275427" y="323558"/>
            <a:ext cx="6625884" cy="646331"/>
          </a:xfrm>
          <a:prstGeom prst="rect">
            <a:avLst/>
          </a:prstGeom>
          <a:solidFill>
            <a:srgbClr val="F2FDFF"/>
          </a:solidFill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02AC66"/>
                </a:solidFill>
                <a:latin typeface="A3"/>
              </a:rPr>
              <a:t>1. Tác dụng có l</a:t>
            </a:r>
            <a:r>
              <a:rPr lang="en-US" sz="3600" b="1">
                <a:solidFill>
                  <a:srgbClr val="02AC66"/>
                </a:solidFill>
                <a:latin typeface="A3"/>
              </a:rPr>
              <a:t>ợi của lực ma sát</a:t>
            </a:r>
            <a:endParaRPr lang="en-GB" sz="3600" b="1">
              <a:solidFill>
                <a:srgbClr val="02AC66"/>
              </a:solidFill>
              <a:latin typeface="A3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0F2BB6-1090-4940-BFC1-4AF0243EAA80}"/>
              </a:ext>
            </a:extLst>
          </p:cNvPr>
          <p:cNvSpPr/>
          <p:nvPr/>
        </p:nvSpPr>
        <p:spPr>
          <a:xfrm>
            <a:off x="393895" y="1448972"/>
            <a:ext cx="11633982" cy="4487594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8FCB6-68C4-461D-96A3-16CE54100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2" y="1151867"/>
            <a:ext cx="3650594" cy="2154041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A5922C-4630-41A2-9014-52C522EBF408}"/>
              </a:ext>
            </a:extLst>
          </p:cNvPr>
          <p:cNvSpPr txBox="1"/>
          <p:nvPr/>
        </p:nvSpPr>
        <p:spPr>
          <a:xfrm>
            <a:off x="907971" y="3369665"/>
            <a:ext cx="2367456" cy="461665"/>
          </a:xfrm>
          <a:prstGeom prst="rect">
            <a:avLst/>
          </a:prstGeom>
          <a:solidFill>
            <a:srgbClr val="00A6DE"/>
          </a:solidFill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A3"/>
              </a:rPr>
              <a:t>Phanh xe (tr</a:t>
            </a:r>
            <a:r>
              <a:rPr lang="vi-VN" sz="2400" b="1">
                <a:solidFill>
                  <a:schemeClr val="bg1"/>
                </a:solidFill>
                <a:latin typeface="A3"/>
              </a:rPr>
              <a:t>ư</a:t>
            </a:r>
            <a:r>
              <a:rPr lang="en-US" sz="2400" b="1">
                <a:solidFill>
                  <a:schemeClr val="bg1"/>
                </a:solidFill>
                <a:latin typeface="A3"/>
              </a:rPr>
              <a:t>ợt</a:t>
            </a:r>
            <a:r>
              <a:rPr lang="en-GB" sz="2400" b="1">
                <a:solidFill>
                  <a:schemeClr val="bg1"/>
                </a:solidFill>
                <a:latin typeface="A3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2085B4-38C5-4718-B909-A94C1AE8F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95" y="1151867"/>
            <a:ext cx="4260141" cy="21540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847C87-D5D6-4705-B52F-92F022EB5DBB}"/>
              </a:ext>
            </a:extLst>
          </p:cNvPr>
          <p:cNvSpPr txBox="1"/>
          <p:nvPr/>
        </p:nvSpPr>
        <p:spPr>
          <a:xfrm>
            <a:off x="4410802" y="3421966"/>
            <a:ext cx="3900834" cy="461665"/>
          </a:xfrm>
          <a:prstGeom prst="rect">
            <a:avLst/>
          </a:prstGeom>
          <a:solidFill>
            <a:srgbClr val="00A6DE"/>
          </a:solidFill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</a:rPr>
              <a:t>Chân bám trên mặt đất(nghỉ)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7E1B59-A1C8-498C-8270-11C46AA19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23" y="1151867"/>
            <a:ext cx="3436254" cy="2154041"/>
          </a:xfrm>
          <a:prstGeom prst="flowChartAlternateProcess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CBDE9A-419F-4B66-B2A1-9D7AAFA4C912}"/>
              </a:ext>
            </a:extLst>
          </p:cNvPr>
          <p:cNvSpPr txBox="1"/>
          <p:nvPr/>
        </p:nvSpPr>
        <p:spPr>
          <a:xfrm>
            <a:off x="9220227" y="3369665"/>
            <a:ext cx="2367456" cy="461665"/>
          </a:xfrm>
          <a:prstGeom prst="rect">
            <a:avLst/>
          </a:prstGeom>
          <a:solidFill>
            <a:srgbClr val="00A6DE"/>
          </a:solidFill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A3"/>
              </a:rPr>
              <a:t>Mài dao(tr</a:t>
            </a:r>
            <a:r>
              <a:rPr lang="vi-VN" sz="2400" b="1">
                <a:solidFill>
                  <a:schemeClr val="bg1"/>
                </a:solidFill>
                <a:latin typeface="A3"/>
              </a:rPr>
              <a:t>ư</a:t>
            </a:r>
            <a:r>
              <a:rPr lang="en-US" sz="2400" b="1">
                <a:solidFill>
                  <a:schemeClr val="bg1"/>
                </a:solidFill>
                <a:latin typeface="A3"/>
              </a:rPr>
              <a:t>ợt</a:t>
            </a:r>
            <a:r>
              <a:rPr lang="en-GB" sz="2400" b="1">
                <a:solidFill>
                  <a:schemeClr val="bg1"/>
                </a:solidFill>
                <a:latin typeface="A3"/>
              </a:rPr>
              <a:t>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E9AEF1-297F-472D-82E7-07D54583CE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2" y="4000521"/>
            <a:ext cx="3650594" cy="2317612"/>
          </a:xfrm>
          <a:prstGeom prst="round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DE084-8CDA-4F3C-9BA6-CF6DEED91A10}"/>
              </a:ext>
            </a:extLst>
          </p:cNvPr>
          <p:cNvSpPr txBox="1"/>
          <p:nvPr/>
        </p:nvSpPr>
        <p:spPr>
          <a:xfrm>
            <a:off x="907971" y="6356286"/>
            <a:ext cx="2491722" cy="461665"/>
          </a:xfrm>
          <a:prstGeom prst="rect">
            <a:avLst/>
          </a:prstGeom>
          <a:solidFill>
            <a:srgbClr val="00A6DE"/>
          </a:solidFill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A3"/>
              </a:rPr>
              <a:t>Cầm đồ vật (nghỉ)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9FDF556-F834-452D-AA1C-644D9CF1E0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38" y="4087656"/>
            <a:ext cx="4201498" cy="22304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1C9DF85-0A3E-4F57-9447-147FBD41D697}"/>
              </a:ext>
            </a:extLst>
          </p:cNvPr>
          <p:cNvSpPr txBox="1"/>
          <p:nvPr/>
        </p:nvSpPr>
        <p:spPr>
          <a:xfrm>
            <a:off x="4587662" y="6356285"/>
            <a:ext cx="3547114" cy="461665"/>
          </a:xfrm>
          <a:prstGeom prst="rect">
            <a:avLst/>
          </a:prstGeom>
          <a:solidFill>
            <a:srgbClr val="00A6DE"/>
          </a:solidFill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A3"/>
              </a:rPr>
              <a:t>Ch</a:t>
            </a:r>
            <a:r>
              <a:rPr lang="en-US" sz="2400" b="1">
                <a:solidFill>
                  <a:schemeClr val="bg1"/>
                </a:solidFill>
                <a:latin typeface="A3"/>
              </a:rPr>
              <a:t>ữ bám trên bảng</a:t>
            </a:r>
            <a:r>
              <a:rPr lang="en-GB" sz="2400" b="1">
                <a:solidFill>
                  <a:schemeClr val="bg1"/>
                </a:solidFill>
                <a:latin typeface="A3"/>
              </a:rPr>
              <a:t> (nghỉ)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AFA2AFE-319A-4BE9-96C3-2B275F862B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31" y="4000521"/>
            <a:ext cx="3092574" cy="2317612"/>
          </a:xfrm>
          <a:prstGeom prst="round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3030D5E-79CF-4ECE-A261-152779EF506F}"/>
              </a:ext>
            </a:extLst>
          </p:cNvPr>
          <p:cNvSpPr txBox="1"/>
          <p:nvPr/>
        </p:nvSpPr>
        <p:spPr>
          <a:xfrm>
            <a:off x="8634667" y="6356285"/>
            <a:ext cx="3350166" cy="400110"/>
          </a:xfrm>
          <a:prstGeom prst="rect">
            <a:avLst/>
          </a:prstGeom>
          <a:solidFill>
            <a:srgbClr val="00A6DE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3"/>
              </a:rPr>
              <a:t>Đồ vật  bám trên bảng</a:t>
            </a:r>
            <a:r>
              <a:rPr lang="en-GB" sz="2000" b="1">
                <a:solidFill>
                  <a:schemeClr val="bg1"/>
                </a:solidFill>
                <a:latin typeface="A3"/>
              </a:rPr>
              <a:t> (nghỉ)</a:t>
            </a:r>
          </a:p>
        </p:txBody>
      </p:sp>
    </p:spTree>
    <p:extLst>
      <p:ext uri="{BB962C8B-B14F-4D97-AF65-F5344CB8AC3E}">
        <p14:creationId xmlns:p14="http://schemas.microsoft.com/office/powerpoint/2010/main" val="4777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  <p:bldP spid="18" grpId="0" animBg="1"/>
      <p:bldP spid="22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33485C-271A-478E-BF81-BA8F1D29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B9FB9-6DF9-4A41-8933-404C71D1DD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7A64EB-F684-4127-8768-DD03E2D15F13}"/>
              </a:ext>
            </a:extLst>
          </p:cNvPr>
          <p:cNvSpPr txBox="1"/>
          <p:nvPr/>
        </p:nvSpPr>
        <p:spPr>
          <a:xfrm>
            <a:off x="3275427" y="323558"/>
            <a:ext cx="6625884" cy="646331"/>
          </a:xfrm>
          <a:prstGeom prst="rect">
            <a:avLst/>
          </a:prstGeom>
          <a:solidFill>
            <a:srgbClr val="F2FDFF"/>
          </a:solidFill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02AC66"/>
                </a:solidFill>
                <a:latin typeface="A3"/>
              </a:rPr>
              <a:t>1. Tác dụng có l</a:t>
            </a:r>
            <a:r>
              <a:rPr lang="en-US" sz="3600" b="1">
                <a:solidFill>
                  <a:srgbClr val="02AC66"/>
                </a:solidFill>
                <a:latin typeface="A3"/>
              </a:rPr>
              <a:t>ợi của lực ma sát</a:t>
            </a:r>
            <a:endParaRPr lang="en-GB" sz="3600" b="1">
              <a:solidFill>
                <a:srgbClr val="02AC66"/>
              </a:solidFill>
              <a:latin typeface="A3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0CAE9F-5C11-4573-86F5-A7BCFECBE8F4}"/>
              </a:ext>
            </a:extLst>
          </p:cNvPr>
          <p:cNvSpPr/>
          <p:nvPr/>
        </p:nvSpPr>
        <p:spPr>
          <a:xfrm>
            <a:off x="323557" y="1293447"/>
            <a:ext cx="11704320" cy="4727526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CC219A-CD32-4698-9B4D-B0C91D0EB2AC}"/>
              </a:ext>
            </a:extLst>
          </p:cNvPr>
          <p:cNvSpPr txBox="1"/>
          <p:nvPr/>
        </p:nvSpPr>
        <p:spPr>
          <a:xfrm>
            <a:off x="729175" y="1363618"/>
            <a:ext cx="11139267" cy="2092881"/>
          </a:xfrm>
          <a:prstGeom prst="rect">
            <a:avLst/>
          </a:prstGeom>
          <a:solidFill>
            <a:srgbClr val="BEEFEF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600" b="1">
                <a:solidFill>
                  <a:srgbClr val="002060"/>
                </a:solidFill>
                <a:latin typeface="A3"/>
              </a:rPr>
              <a:t>Giúp tay cầm tay cầm nắm đồ vật đ</a:t>
            </a:r>
            <a:r>
              <a:rPr lang="vi-VN" sz="2600" b="1">
                <a:solidFill>
                  <a:srgbClr val="002060"/>
                </a:solidFill>
                <a:latin typeface="A3"/>
              </a:rPr>
              <a:t>ư</a:t>
            </a:r>
            <a:r>
              <a:rPr lang="en-US" sz="2600" b="1">
                <a:solidFill>
                  <a:srgbClr val="002060"/>
                </a:solidFill>
                <a:latin typeface="A3"/>
              </a:rPr>
              <a:t>ợc, giúp chân bàm đ</a:t>
            </a:r>
            <a:r>
              <a:rPr lang="vi-VN" sz="2600" b="1">
                <a:solidFill>
                  <a:srgbClr val="002060"/>
                </a:solidFill>
                <a:latin typeface="A3"/>
              </a:rPr>
              <a:t>ư</a:t>
            </a:r>
            <a:r>
              <a:rPr lang="en-US" sz="2600" b="1">
                <a:solidFill>
                  <a:srgbClr val="002060"/>
                </a:solidFill>
                <a:latin typeface="A3"/>
              </a:rPr>
              <a:t>ợc trên mặt đất, đồ vật giữ đ</a:t>
            </a:r>
            <a:r>
              <a:rPr lang="vi-VN" sz="2600" b="1">
                <a:solidFill>
                  <a:srgbClr val="002060"/>
                </a:solidFill>
                <a:latin typeface="A3"/>
              </a:rPr>
              <a:t>ư</a:t>
            </a:r>
            <a:r>
              <a:rPr lang="en-US" sz="2600" b="1">
                <a:solidFill>
                  <a:srgbClr val="002060"/>
                </a:solidFill>
                <a:latin typeface="A3"/>
              </a:rPr>
              <a:t>ợc trên t</a:t>
            </a:r>
            <a:r>
              <a:rPr lang="vi-VN" sz="2600" b="1">
                <a:solidFill>
                  <a:srgbClr val="002060"/>
                </a:solidFill>
                <a:latin typeface="A3"/>
              </a:rPr>
              <a:t>ư</a:t>
            </a:r>
            <a:r>
              <a:rPr lang="en-US" sz="2600" b="1">
                <a:solidFill>
                  <a:srgbClr val="002060"/>
                </a:solidFill>
                <a:latin typeface="A3"/>
              </a:rPr>
              <a:t>ờng … (nghỉ).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600" b="1">
                <a:solidFill>
                  <a:srgbClr val="002060"/>
                </a:solidFill>
                <a:latin typeface="A3"/>
              </a:rPr>
              <a:t>Chữ viết bàm đ</a:t>
            </a:r>
            <a:r>
              <a:rPr lang="vi-VN" sz="2600" b="1">
                <a:solidFill>
                  <a:srgbClr val="002060"/>
                </a:solidFill>
                <a:latin typeface="A3"/>
              </a:rPr>
              <a:t>ư</a:t>
            </a:r>
            <a:r>
              <a:rPr lang="en-US" sz="2600" b="1">
                <a:solidFill>
                  <a:srgbClr val="002060"/>
                </a:solidFill>
                <a:latin typeface="A3"/>
              </a:rPr>
              <a:t>ợc trên mặt giấy, mặt bảng … (nghỉ).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600" b="1">
                <a:solidFill>
                  <a:srgbClr val="002060"/>
                </a:solidFill>
                <a:latin typeface="A3"/>
              </a:rPr>
              <a:t>Giúp xe dừng lại đ</a:t>
            </a:r>
            <a:r>
              <a:rPr lang="vi-VN" sz="2600" b="1">
                <a:solidFill>
                  <a:srgbClr val="002060"/>
                </a:solidFill>
                <a:latin typeface="A3"/>
              </a:rPr>
              <a:t>ư</a:t>
            </a:r>
            <a:r>
              <a:rPr lang="en-US" sz="2600" b="1">
                <a:solidFill>
                  <a:srgbClr val="002060"/>
                </a:solidFill>
                <a:latin typeface="A3"/>
              </a:rPr>
              <a:t>ợc (tr</a:t>
            </a:r>
            <a:r>
              <a:rPr lang="vi-VN" sz="2600" b="1">
                <a:solidFill>
                  <a:srgbClr val="002060"/>
                </a:solidFill>
                <a:latin typeface="A3"/>
              </a:rPr>
              <a:t>ư</a:t>
            </a:r>
            <a:r>
              <a:rPr lang="en-US" sz="2600" b="1">
                <a:solidFill>
                  <a:srgbClr val="002060"/>
                </a:solidFill>
                <a:latin typeface="A3"/>
              </a:rPr>
              <a:t>ợt).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600" b="1">
                <a:solidFill>
                  <a:srgbClr val="002060"/>
                </a:solidFill>
                <a:latin typeface="A3"/>
              </a:rPr>
              <a:t>Mài dao, mài kéo … (tr</a:t>
            </a:r>
            <a:r>
              <a:rPr lang="vi-VN" sz="2600" b="1">
                <a:solidFill>
                  <a:srgbClr val="002060"/>
                </a:solidFill>
                <a:latin typeface="A3"/>
              </a:rPr>
              <a:t>ư</a:t>
            </a:r>
            <a:r>
              <a:rPr lang="en-US" sz="2600" b="1">
                <a:solidFill>
                  <a:srgbClr val="002060"/>
                </a:solidFill>
                <a:latin typeface="A3"/>
              </a:rPr>
              <a:t>ợt).</a:t>
            </a:r>
            <a:endParaRPr lang="en-GB" sz="2600" b="1">
              <a:solidFill>
                <a:srgbClr val="002060"/>
              </a:solidFill>
              <a:latin typeface="A3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E6B6AC-5F18-4666-AC00-B4810BA023DF}"/>
              </a:ext>
            </a:extLst>
          </p:cNvPr>
          <p:cNvSpPr txBox="1"/>
          <p:nvPr/>
        </p:nvSpPr>
        <p:spPr>
          <a:xfrm>
            <a:off x="729176" y="4047807"/>
            <a:ext cx="11139266" cy="954107"/>
          </a:xfrm>
          <a:prstGeom prst="rect">
            <a:avLst/>
          </a:prstGeom>
          <a:solidFill>
            <a:srgbClr val="FBD2B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02060"/>
                </a:solidFill>
                <a:latin typeface="A3"/>
              </a:rPr>
              <a:t>Biện pháp giúp tăng lực ma sát: làm bề mặt nhám, xù xì, xẽ rãnh, có gai, có ren, …</a:t>
            </a:r>
            <a:endParaRPr lang="en-GB" sz="2800" b="1">
              <a:solidFill>
                <a:srgbClr val="002060"/>
              </a:solidFill>
              <a:latin typeface="A3"/>
            </a:endParaRPr>
          </a:p>
        </p:txBody>
      </p:sp>
    </p:spTree>
    <p:extLst>
      <p:ext uri="{BB962C8B-B14F-4D97-AF65-F5344CB8AC3E}">
        <p14:creationId xmlns:p14="http://schemas.microsoft.com/office/powerpoint/2010/main" val="19339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33485C-271A-478E-BF81-BA8F1D29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B9FB9-6DF9-4A41-8933-404C71D1DD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7A64EB-F684-4127-8768-DD03E2D15F13}"/>
              </a:ext>
            </a:extLst>
          </p:cNvPr>
          <p:cNvSpPr txBox="1"/>
          <p:nvPr/>
        </p:nvSpPr>
        <p:spPr>
          <a:xfrm>
            <a:off x="3275427" y="323558"/>
            <a:ext cx="6625884" cy="646331"/>
          </a:xfrm>
          <a:prstGeom prst="rect">
            <a:avLst/>
          </a:prstGeom>
          <a:solidFill>
            <a:srgbClr val="F2FDFF"/>
          </a:solidFill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02AC66"/>
                </a:solidFill>
                <a:latin typeface="A3"/>
              </a:rPr>
              <a:t>1. Tác dụng có </a:t>
            </a:r>
            <a:r>
              <a:rPr lang="en-US" sz="3600" b="1">
                <a:solidFill>
                  <a:srgbClr val="02AC66"/>
                </a:solidFill>
                <a:latin typeface="A3"/>
              </a:rPr>
              <a:t>hại của lực ma sát</a:t>
            </a:r>
            <a:endParaRPr lang="en-GB" sz="3600" b="1">
              <a:solidFill>
                <a:srgbClr val="02AC66"/>
              </a:solidFill>
              <a:latin typeface="A3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0F2BB6-1090-4940-BFC1-4AF0243EAA80}"/>
              </a:ext>
            </a:extLst>
          </p:cNvPr>
          <p:cNvSpPr/>
          <p:nvPr/>
        </p:nvSpPr>
        <p:spPr>
          <a:xfrm>
            <a:off x="350851" y="1284615"/>
            <a:ext cx="11633982" cy="4487594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5922C-4630-41A2-9014-52C522EBF408}"/>
              </a:ext>
            </a:extLst>
          </p:cNvPr>
          <p:cNvSpPr txBox="1"/>
          <p:nvPr/>
        </p:nvSpPr>
        <p:spPr>
          <a:xfrm>
            <a:off x="1528191" y="3528412"/>
            <a:ext cx="2367456" cy="461665"/>
          </a:xfrm>
          <a:prstGeom prst="rect">
            <a:avLst/>
          </a:prstGeom>
          <a:solidFill>
            <a:srgbClr val="00A6DE"/>
          </a:solidFill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A3"/>
              </a:rPr>
              <a:t>Cưa gỗ (tr</a:t>
            </a:r>
            <a:r>
              <a:rPr lang="vi-VN" sz="2400" b="1">
                <a:solidFill>
                  <a:schemeClr val="bg1"/>
                </a:solidFill>
                <a:latin typeface="A3"/>
              </a:rPr>
              <a:t>ư</a:t>
            </a:r>
            <a:r>
              <a:rPr lang="en-US" sz="2400" b="1">
                <a:solidFill>
                  <a:schemeClr val="bg1"/>
                </a:solidFill>
                <a:latin typeface="A3"/>
              </a:rPr>
              <a:t>ợt</a:t>
            </a:r>
            <a:r>
              <a:rPr lang="en-GB" sz="2400" b="1">
                <a:solidFill>
                  <a:schemeClr val="bg1"/>
                </a:solidFill>
                <a:latin typeface="A3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847C87-D5D6-4705-B52F-92F022EB5DBB}"/>
              </a:ext>
            </a:extLst>
          </p:cNvPr>
          <p:cNvSpPr txBox="1"/>
          <p:nvPr/>
        </p:nvSpPr>
        <p:spPr>
          <a:xfrm>
            <a:off x="5701948" y="3578459"/>
            <a:ext cx="5902216" cy="461665"/>
          </a:xfrm>
          <a:prstGeom prst="rect">
            <a:avLst/>
          </a:prstGeom>
          <a:solidFill>
            <a:srgbClr val="00A6DE"/>
          </a:solidFill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</a:rPr>
              <a:t>Vết bẩn bám chắc trên bề mặt của vật (nghỉ)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030D5E-79CF-4ECE-A261-152779EF506F}"/>
              </a:ext>
            </a:extLst>
          </p:cNvPr>
          <p:cNvSpPr txBox="1"/>
          <p:nvPr/>
        </p:nvSpPr>
        <p:spPr>
          <a:xfrm>
            <a:off x="3003547" y="6350948"/>
            <a:ext cx="4448287" cy="400110"/>
          </a:xfrm>
          <a:prstGeom prst="rect">
            <a:avLst/>
          </a:prstGeom>
          <a:solidFill>
            <a:srgbClr val="00A6DE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3"/>
              </a:rPr>
              <a:t>Các chi tiết máy trượt trên nhau</a:t>
            </a:r>
            <a:r>
              <a:rPr lang="en-GB" sz="2000" b="1">
                <a:solidFill>
                  <a:schemeClr val="bg1"/>
                </a:solidFill>
                <a:latin typeface="A3"/>
              </a:rPr>
              <a:t> (trượt)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C5EF46-310D-4C7F-82A7-F3668E477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5" y="1165174"/>
            <a:ext cx="3904528" cy="2263826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D0BCFA-CC2A-45DC-BC2E-4FF7D9552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33" y="1197698"/>
            <a:ext cx="4457845" cy="2194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999711-B746-4752-9B4B-492A36FE3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27" y="4020197"/>
            <a:ext cx="3904528" cy="2170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440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33485C-271A-478E-BF81-BA8F1D29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B9FB9-6DF9-4A41-8933-404C71D1DD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7A64EB-F684-4127-8768-DD03E2D15F13}"/>
              </a:ext>
            </a:extLst>
          </p:cNvPr>
          <p:cNvSpPr txBox="1"/>
          <p:nvPr/>
        </p:nvSpPr>
        <p:spPr>
          <a:xfrm>
            <a:off x="3275427" y="323558"/>
            <a:ext cx="6625884" cy="646331"/>
          </a:xfrm>
          <a:prstGeom prst="rect">
            <a:avLst/>
          </a:prstGeom>
          <a:solidFill>
            <a:srgbClr val="F2FDFF"/>
          </a:solidFill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02AC66"/>
                </a:solidFill>
                <a:latin typeface="A3"/>
              </a:rPr>
              <a:t>2. Tác dụng có </a:t>
            </a:r>
            <a:r>
              <a:rPr lang="en-US" sz="3600" b="1">
                <a:solidFill>
                  <a:srgbClr val="02AC66"/>
                </a:solidFill>
                <a:latin typeface="A3"/>
              </a:rPr>
              <a:t>hại của lực ma sát</a:t>
            </a:r>
            <a:endParaRPr lang="en-GB" sz="3600" b="1">
              <a:solidFill>
                <a:srgbClr val="02AC66"/>
              </a:solidFill>
              <a:latin typeface="A3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0CAE9F-5C11-4573-86F5-A7BCFECBE8F4}"/>
              </a:ext>
            </a:extLst>
          </p:cNvPr>
          <p:cNvSpPr/>
          <p:nvPr/>
        </p:nvSpPr>
        <p:spPr>
          <a:xfrm>
            <a:off x="323557" y="1293447"/>
            <a:ext cx="11704320" cy="4727526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CC219A-CD32-4698-9B4D-B0C91D0EB2AC}"/>
              </a:ext>
            </a:extLst>
          </p:cNvPr>
          <p:cNvSpPr txBox="1"/>
          <p:nvPr/>
        </p:nvSpPr>
        <p:spPr>
          <a:xfrm>
            <a:off x="729175" y="1363618"/>
            <a:ext cx="11139267" cy="892552"/>
          </a:xfrm>
          <a:prstGeom prst="rect">
            <a:avLst/>
          </a:prstGeom>
          <a:solidFill>
            <a:srgbClr val="BEEFEF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600" b="1">
                <a:solidFill>
                  <a:srgbClr val="002060"/>
                </a:solidFill>
                <a:latin typeface="A3"/>
              </a:rPr>
              <a:t>Mài mòn (gây hư hỏng) bề mặt của vật (trượt).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600" b="1">
                <a:solidFill>
                  <a:srgbClr val="002060"/>
                </a:solidFill>
                <a:latin typeface="A3"/>
              </a:rPr>
              <a:t>Vết bẩn bám chắc trên bề mặt của vật, khó chùi rửa (nghỉ).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E6B6AC-5F18-4666-AC00-B4810BA023DF}"/>
              </a:ext>
            </a:extLst>
          </p:cNvPr>
          <p:cNvSpPr txBox="1"/>
          <p:nvPr/>
        </p:nvSpPr>
        <p:spPr>
          <a:xfrm>
            <a:off x="729176" y="3180156"/>
            <a:ext cx="11139266" cy="954107"/>
          </a:xfrm>
          <a:prstGeom prst="rect">
            <a:avLst/>
          </a:prstGeom>
          <a:solidFill>
            <a:srgbClr val="FBD2B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02060"/>
                </a:solidFill>
                <a:latin typeface="A3"/>
              </a:rPr>
              <a:t>Biện pháp giúp giảm lực ma sát: làm bề mặt nhẵn, láng, bôi trơn bề mặt bằng mỡ bò, dầu nhớt, chuyển từ trượt sang lăn, …</a:t>
            </a:r>
            <a:endParaRPr lang="en-GB" sz="2800" b="1">
              <a:solidFill>
                <a:srgbClr val="002060"/>
              </a:solidFill>
              <a:latin typeface="A3"/>
            </a:endParaRPr>
          </a:p>
        </p:txBody>
      </p:sp>
    </p:spTree>
    <p:extLst>
      <p:ext uri="{BB962C8B-B14F-4D97-AF65-F5344CB8AC3E}">
        <p14:creationId xmlns:p14="http://schemas.microsoft.com/office/powerpoint/2010/main" val="203023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F2FFF5-BBCA-443A-9F7D-E63A7C178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F815A-A06A-4DCA-AAA6-886D7B9600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9EE7FD-06F2-436F-9935-53911B3FC677}"/>
              </a:ext>
            </a:extLst>
          </p:cNvPr>
          <p:cNvSpPr/>
          <p:nvPr/>
        </p:nvSpPr>
        <p:spPr>
          <a:xfrm>
            <a:off x="4543865" y="1195754"/>
            <a:ext cx="3179298" cy="998806"/>
          </a:xfrm>
          <a:prstGeom prst="rect">
            <a:avLst/>
          </a:prstGeom>
          <a:solidFill>
            <a:srgbClr val="68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362BC-5F41-4F71-A28A-2F318EE31DEA}"/>
              </a:ext>
            </a:extLst>
          </p:cNvPr>
          <p:cNvSpPr/>
          <p:nvPr/>
        </p:nvSpPr>
        <p:spPr>
          <a:xfrm>
            <a:off x="2996418" y="3541541"/>
            <a:ext cx="6288259" cy="692834"/>
          </a:xfrm>
          <a:prstGeom prst="rect">
            <a:avLst/>
          </a:prstGeom>
          <a:solidFill>
            <a:srgbClr val="68B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7F15E-991F-42E5-9044-67115EDD8447}"/>
              </a:ext>
            </a:extLst>
          </p:cNvPr>
          <p:cNvSpPr txBox="1"/>
          <p:nvPr/>
        </p:nvSpPr>
        <p:spPr>
          <a:xfrm>
            <a:off x="4375052" y="1341214"/>
            <a:ext cx="2813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  <a:latin typeface="+mj-lt"/>
              </a:rPr>
              <a:t>Chủ đề 6</a:t>
            </a:r>
          </a:p>
        </p:txBody>
      </p:sp>
    </p:spTree>
    <p:extLst>
      <p:ext uri="{BB962C8B-B14F-4D97-AF65-F5344CB8AC3E}">
        <p14:creationId xmlns:p14="http://schemas.microsoft.com/office/powerpoint/2010/main" val="4038256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811833-7030-4D4B-AA5D-D7E75DF7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FF1C6-F5A5-4EDD-9088-110D3C2FD4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9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2A4551-258B-40D1-AE22-049F7B7D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D8526-DC70-43C3-B913-B45D60C1E0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AC64C7A-1842-4AC6-B74D-5062A0067F0C}"/>
              </a:ext>
            </a:extLst>
          </p:cNvPr>
          <p:cNvSpPr/>
          <p:nvPr/>
        </p:nvSpPr>
        <p:spPr>
          <a:xfrm>
            <a:off x="2630658" y="2265673"/>
            <a:ext cx="1521659" cy="914400"/>
          </a:xfrm>
          <a:prstGeom prst="ellipse">
            <a:avLst/>
          </a:prstGeom>
          <a:solidFill>
            <a:srgbClr val="F1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36F218-D6AF-427E-8F7E-571A48ABF348}"/>
              </a:ext>
            </a:extLst>
          </p:cNvPr>
          <p:cNvSpPr/>
          <p:nvPr/>
        </p:nvSpPr>
        <p:spPr>
          <a:xfrm>
            <a:off x="884504" y="4841550"/>
            <a:ext cx="1603716" cy="731520"/>
          </a:xfrm>
          <a:prstGeom prst="rect">
            <a:avLst/>
          </a:prstGeom>
          <a:solidFill>
            <a:srgbClr val="F1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D0AF29-8775-406C-B961-56374DF84FA4}"/>
              </a:ext>
            </a:extLst>
          </p:cNvPr>
          <p:cNvSpPr txBox="1"/>
          <p:nvPr/>
        </p:nvSpPr>
        <p:spPr>
          <a:xfrm>
            <a:off x="1916720" y="4923123"/>
            <a:ext cx="11113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/>
              <a:t>L</a:t>
            </a:r>
            <a:r>
              <a:rPr lang="en-US" sz="3400" b="1"/>
              <a:t>ực </a:t>
            </a:r>
            <a:endParaRPr lang="en-GB" sz="3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6F3108-8088-49BF-B156-413C11E32D0F}"/>
              </a:ext>
            </a:extLst>
          </p:cNvPr>
          <p:cNvSpPr txBox="1"/>
          <p:nvPr/>
        </p:nvSpPr>
        <p:spPr>
          <a:xfrm>
            <a:off x="3137099" y="2265677"/>
            <a:ext cx="1041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B.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6AD76-9D82-4107-92E1-DF949A7E11E8}"/>
              </a:ext>
            </a:extLst>
          </p:cNvPr>
          <p:cNvSpPr txBox="1"/>
          <p:nvPr/>
        </p:nvSpPr>
        <p:spPr>
          <a:xfrm>
            <a:off x="1456004" y="4914661"/>
            <a:ext cx="844062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3600" b="1"/>
              <a:t>C.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969B19-78FA-40A5-9AB9-C3440AA49B3D}"/>
              </a:ext>
            </a:extLst>
          </p:cNvPr>
          <p:cNvSpPr/>
          <p:nvPr/>
        </p:nvSpPr>
        <p:spPr>
          <a:xfrm>
            <a:off x="274322" y="3180073"/>
            <a:ext cx="11331524" cy="3066757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A0D8ED-D190-4E81-BED4-31F25E92A57C}"/>
              </a:ext>
            </a:extLst>
          </p:cNvPr>
          <p:cNvSpPr/>
          <p:nvPr/>
        </p:nvSpPr>
        <p:spPr>
          <a:xfrm>
            <a:off x="3767795" y="54988"/>
            <a:ext cx="5128846" cy="822570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7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9" grpId="0"/>
      <p:bldP spid="8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0E782D-AAA6-409B-92A1-F913E515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41B38-B1FE-43AA-8964-D89F565B09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714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512B60-DA0F-4FD1-8012-07D941BEB7DE}"/>
              </a:ext>
            </a:extLst>
          </p:cNvPr>
          <p:cNvSpPr/>
          <p:nvPr/>
        </p:nvSpPr>
        <p:spPr>
          <a:xfrm>
            <a:off x="3767795" y="54988"/>
            <a:ext cx="5128846" cy="822570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E04AC9-F91B-4025-9809-AD928D80B75B}"/>
              </a:ext>
            </a:extLst>
          </p:cNvPr>
          <p:cNvSpPr/>
          <p:nvPr/>
        </p:nvSpPr>
        <p:spPr>
          <a:xfrm>
            <a:off x="347663" y="2489982"/>
            <a:ext cx="1055076" cy="759655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C22DDB-D086-4AB8-BD6C-432F7E3649FA}"/>
              </a:ext>
            </a:extLst>
          </p:cNvPr>
          <p:cNvSpPr txBox="1"/>
          <p:nvPr/>
        </p:nvSpPr>
        <p:spPr>
          <a:xfrm>
            <a:off x="852637" y="2502768"/>
            <a:ext cx="65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A.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109CF-1220-4230-B135-D0795F6E7BB5}"/>
              </a:ext>
            </a:extLst>
          </p:cNvPr>
          <p:cNvSpPr/>
          <p:nvPr/>
        </p:nvSpPr>
        <p:spPr>
          <a:xfrm>
            <a:off x="218125" y="5933440"/>
            <a:ext cx="1097280" cy="759655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E56E7C-9B51-436A-AAEB-861C824F790C}"/>
              </a:ext>
            </a:extLst>
          </p:cNvPr>
          <p:cNvSpPr txBox="1"/>
          <p:nvPr/>
        </p:nvSpPr>
        <p:spPr>
          <a:xfrm>
            <a:off x="745663" y="5934837"/>
            <a:ext cx="65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D.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87A826-596C-49FB-8B52-6736F4EF255C}"/>
              </a:ext>
            </a:extLst>
          </p:cNvPr>
          <p:cNvSpPr/>
          <p:nvPr/>
        </p:nvSpPr>
        <p:spPr>
          <a:xfrm>
            <a:off x="348249" y="3781529"/>
            <a:ext cx="11098088" cy="3066757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9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1" grpId="0" animBg="1"/>
      <p:bldP spid="10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7211EF-997B-4E8E-A6A2-98099ADB9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B5FE11-0AC1-47EE-BD96-3125E23F661B}"/>
              </a:ext>
            </a:extLst>
          </p:cNvPr>
          <p:cNvSpPr txBox="1"/>
          <p:nvPr/>
        </p:nvSpPr>
        <p:spPr>
          <a:xfrm>
            <a:off x="5514536" y="703385"/>
            <a:ext cx="1828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bg1"/>
                </a:solidFill>
              </a:rPr>
              <a:t>Dặn dò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2EE21-9911-41CB-A8CA-2A7726494219}"/>
              </a:ext>
            </a:extLst>
          </p:cNvPr>
          <p:cNvSpPr txBox="1"/>
          <p:nvPr/>
        </p:nvSpPr>
        <p:spPr>
          <a:xfrm>
            <a:off x="3756073" y="2307101"/>
            <a:ext cx="603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5C2D69"/>
                </a:solidFill>
              </a:rPr>
              <a:t>+ Học chủ đề 6</a:t>
            </a:r>
          </a:p>
          <a:p>
            <a:r>
              <a:rPr lang="en-GB" sz="2800" b="1">
                <a:solidFill>
                  <a:srgbClr val="5C2D69"/>
                </a:solidFill>
              </a:rPr>
              <a:t>+ Xem tr</a:t>
            </a:r>
            <a:r>
              <a:rPr lang="vi-VN" sz="2800" b="1">
                <a:solidFill>
                  <a:srgbClr val="5C2D69"/>
                </a:solidFill>
              </a:rPr>
              <a:t>ư</a:t>
            </a:r>
            <a:r>
              <a:rPr lang="en-US" sz="2800" b="1">
                <a:solidFill>
                  <a:srgbClr val="5C2D69"/>
                </a:solidFill>
              </a:rPr>
              <a:t>ớc</a:t>
            </a:r>
            <a:r>
              <a:rPr lang="en-GB" sz="2800" b="1">
                <a:solidFill>
                  <a:srgbClr val="5C2D69"/>
                </a:solidFill>
              </a:rPr>
              <a:t> chủ đề 7 “ áp suất”</a:t>
            </a:r>
          </a:p>
        </p:txBody>
      </p:sp>
    </p:spTree>
    <p:extLst>
      <p:ext uri="{BB962C8B-B14F-4D97-AF65-F5344CB8AC3E}">
        <p14:creationId xmlns:p14="http://schemas.microsoft.com/office/powerpoint/2010/main" val="79396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1076CE-620E-4A80-903A-135517A5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A67E3-D75E-479E-B1A7-0B10320A6E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83C5F8-CDEF-4187-9BFB-680E4B3D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0039A-C2A3-415F-A3F9-0DF1EA6947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F1D7EA-1554-46EE-9508-FDFD0ED8DC27}"/>
              </a:ext>
            </a:extLst>
          </p:cNvPr>
          <p:cNvSpPr/>
          <p:nvPr/>
        </p:nvSpPr>
        <p:spPr>
          <a:xfrm>
            <a:off x="1237957" y="3798277"/>
            <a:ext cx="9945858" cy="731520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185C3-5F47-4E61-91D6-B85DB384217D}"/>
              </a:ext>
            </a:extLst>
          </p:cNvPr>
          <p:cNvSpPr txBox="1"/>
          <p:nvPr/>
        </p:nvSpPr>
        <p:spPr>
          <a:xfrm>
            <a:off x="2135945" y="2917542"/>
            <a:ext cx="8639907" cy="1246495"/>
          </a:xfrm>
          <a:prstGeom prst="rect">
            <a:avLst/>
          </a:prstGeom>
          <a:solidFill>
            <a:srgbClr val="F2FDFF"/>
          </a:solidFill>
        </p:spPr>
        <p:txBody>
          <a:bodyPr wrap="square" rtlCol="0">
            <a:spAutoFit/>
          </a:bodyPr>
          <a:lstStyle/>
          <a:p>
            <a:r>
              <a:rPr lang="en-GB" sz="7500" b="1">
                <a:solidFill>
                  <a:srgbClr val="66BFC3"/>
                </a:solidFill>
                <a:latin typeface="+mj-lt"/>
              </a:rPr>
              <a:t>Thế nào là l</a:t>
            </a:r>
            <a:r>
              <a:rPr lang="en-US" sz="7500" b="1">
                <a:solidFill>
                  <a:srgbClr val="66BFC3"/>
                </a:solidFill>
                <a:latin typeface="+mj-lt"/>
              </a:rPr>
              <a:t>ực ma sát?</a:t>
            </a:r>
            <a:endParaRPr lang="en-GB" sz="7500" b="1">
              <a:solidFill>
                <a:srgbClr val="66BFC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835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53BDAC-A1F2-42F8-9BD7-E6D7C945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BAFBB-ED06-4665-8AB6-FEDD1C75859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iới thiệu lực ma sát">
            <a:hlinkClick r:id="" action="ppaction://media"/>
            <a:extLst>
              <a:ext uri="{FF2B5EF4-FFF2-40B4-BE49-F238E27FC236}">
                <a16:creationId xmlns:a16="http://schemas.microsoft.com/office/drawing/2014/main" id="{9AC70464-816A-4B18-B76B-490A746682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221" y="1142999"/>
            <a:ext cx="9229330" cy="53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BB1F1F-1078-443B-A8ED-E0E15F93C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5CAB6-BFA4-489B-8DDD-84D20DEA70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1AD11F-3DC1-49B8-AD4D-795F1811C1CF}"/>
              </a:ext>
            </a:extLst>
          </p:cNvPr>
          <p:cNvSpPr/>
          <p:nvPr/>
        </p:nvSpPr>
        <p:spPr>
          <a:xfrm>
            <a:off x="2968283" y="182880"/>
            <a:ext cx="5472332" cy="647114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A28F4C-C2EF-4069-9D1E-907AC98DD472}"/>
              </a:ext>
            </a:extLst>
          </p:cNvPr>
          <p:cNvSpPr/>
          <p:nvPr/>
        </p:nvSpPr>
        <p:spPr>
          <a:xfrm>
            <a:off x="4965895" y="1505243"/>
            <a:ext cx="7226105" cy="4909625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B515FF-7454-491E-AB89-EAE47B369D39}"/>
              </a:ext>
            </a:extLst>
          </p:cNvPr>
          <p:cNvSpPr/>
          <p:nvPr/>
        </p:nvSpPr>
        <p:spPr>
          <a:xfrm>
            <a:off x="309489" y="5486400"/>
            <a:ext cx="2124222" cy="815926"/>
          </a:xfrm>
          <a:prstGeom prst="roundRect">
            <a:avLst/>
          </a:prstGeom>
          <a:solidFill>
            <a:srgbClr val="F1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ADA22D-6017-42AA-B674-4EFF548EBC1A}"/>
              </a:ext>
            </a:extLst>
          </p:cNvPr>
          <p:cNvSpPr/>
          <p:nvPr/>
        </p:nvSpPr>
        <p:spPr>
          <a:xfrm>
            <a:off x="3334043" y="5486400"/>
            <a:ext cx="1814732" cy="815926"/>
          </a:xfrm>
          <a:prstGeom prst="roundRect">
            <a:avLst/>
          </a:prstGeom>
          <a:solidFill>
            <a:srgbClr val="F1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AD5FE-7C90-40AD-83AF-C50FD7229D48}"/>
              </a:ext>
            </a:extLst>
          </p:cNvPr>
          <p:cNvSpPr txBox="1"/>
          <p:nvPr/>
        </p:nvSpPr>
        <p:spPr>
          <a:xfrm>
            <a:off x="2178148" y="46019"/>
            <a:ext cx="8639907" cy="938719"/>
          </a:xfrm>
          <a:prstGeom prst="rect">
            <a:avLst/>
          </a:prstGeom>
          <a:solidFill>
            <a:srgbClr val="F2FDFF"/>
          </a:solidFill>
        </p:spPr>
        <p:txBody>
          <a:bodyPr wrap="square" rtlCol="0">
            <a:spAutoFit/>
          </a:bodyPr>
          <a:lstStyle/>
          <a:p>
            <a:r>
              <a:rPr lang="en-GB" sz="5500" b="1">
                <a:solidFill>
                  <a:srgbClr val="66BFC3"/>
                </a:solidFill>
                <a:latin typeface="+mj-lt"/>
              </a:rPr>
              <a:t>Thế nào là l</a:t>
            </a:r>
            <a:r>
              <a:rPr lang="en-US" sz="5500" b="1">
                <a:solidFill>
                  <a:srgbClr val="66BFC3"/>
                </a:solidFill>
                <a:latin typeface="+mj-lt"/>
              </a:rPr>
              <a:t>ực ma sát?</a:t>
            </a:r>
            <a:endParaRPr lang="en-GB" sz="5500" b="1">
              <a:solidFill>
                <a:srgbClr val="66BFC3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0BF18-D5B9-4C5E-9374-CA6EC9602656}"/>
              </a:ext>
            </a:extLst>
          </p:cNvPr>
          <p:cNvSpPr txBox="1"/>
          <p:nvPr/>
        </p:nvSpPr>
        <p:spPr>
          <a:xfrm>
            <a:off x="5203873" y="2708813"/>
            <a:ext cx="6428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>
                <a:solidFill>
                  <a:srgbClr val="007635"/>
                </a:solidFill>
                <a:latin typeface="+mj-lt"/>
              </a:rPr>
              <a:t>Các l</a:t>
            </a:r>
            <a:r>
              <a:rPr lang="en-US" sz="3600" b="1">
                <a:solidFill>
                  <a:srgbClr val="007635"/>
                </a:solidFill>
                <a:latin typeface="+mj-lt"/>
              </a:rPr>
              <a:t>ực cản trở chuyển động của một vật, tạo ra bởi những vật tiếp xúc với nó, đ</a:t>
            </a:r>
            <a:r>
              <a:rPr lang="vi-VN" sz="3600" b="1">
                <a:solidFill>
                  <a:srgbClr val="007635"/>
                </a:solidFill>
                <a:latin typeface="+mj-lt"/>
              </a:rPr>
              <a:t>ư</a:t>
            </a:r>
            <a:r>
              <a:rPr lang="en-US" sz="3600" b="1">
                <a:solidFill>
                  <a:srgbClr val="007635"/>
                </a:solidFill>
                <a:latin typeface="+mj-lt"/>
              </a:rPr>
              <a:t>ợc gọi là lực ma sát. </a:t>
            </a:r>
            <a:endParaRPr lang="en-GB" sz="3600" b="1">
              <a:solidFill>
                <a:srgbClr val="00763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798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95491C-5668-48C4-93D4-C8F93136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6F7EA-EC1D-4748-B96B-E0FE9EBFF17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FB7650-FC43-4E21-BBC7-FD2C585C0688}"/>
              </a:ext>
            </a:extLst>
          </p:cNvPr>
          <p:cNvSpPr txBox="1"/>
          <p:nvPr/>
        </p:nvSpPr>
        <p:spPr>
          <a:xfrm>
            <a:off x="2025747" y="225084"/>
            <a:ext cx="8496887" cy="707886"/>
          </a:xfrm>
          <a:prstGeom prst="rect">
            <a:avLst/>
          </a:prstGeom>
          <a:solidFill>
            <a:srgbClr val="F2FDFF"/>
          </a:solidFill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F60003"/>
                </a:solidFill>
                <a:latin typeface="A3"/>
              </a:rPr>
              <a:t>II. Một số loại l</a:t>
            </a:r>
            <a:r>
              <a:rPr lang="en-US" sz="4000" b="1">
                <a:solidFill>
                  <a:srgbClr val="F60003"/>
                </a:solidFill>
                <a:latin typeface="A3"/>
              </a:rPr>
              <a:t>ực ma sát th</a:t>
            </a:r>
            <a:r>
              <a:rPr lang="vi-VN" sz="4000" b="1">
                <a:solidFill>
                  <a:srgbClr val="F60003"/>
                </a:solidFill>
                <a:latin typeface="A3"/>
              </a:rPr>
              <a:t>ư</a:t>
            </a:r>
            <a:r>
              <a:rPr lang="en-US" sz="4000" b="1">
                <a:solidFill>
                  <a:srgbClr val="F60003"/>
                </a:solidFill>
                <a:latin typeface="A3"/>
              </a:rPr>
              <a:t>ờng gặp</a:t>
            </a:r>
            <a:endParaRPr lang="en-GB" sz="4000" b="1">
              <a:solidFill>
                <a:srgbClr val="F60003"/>
              </a:solidFill>
              <a:latin typeface="A3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1B604E-97D5-4FA5-B008-2E7BEDD8F72A}"/>
              </a:ext>
            </a:extLst>
          </p:cNvPr>
          <p:cNvSpPr/>
          <p:nvPr/>
        </p:nvSpPr>
        <p:spPr>
          <a:xfrm>
            <a:off x="436098" y="1392702"/>
            <a:ext cx="11437034" cy="5120640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EF7F7-D5BA-4061-A443-620505F9940E}"/>
              </a:ext>
            </a:extLst>
          </p:cNvPr>
          <p:cNvSpPr txBox="1"/>
          <p:nvPr/>
        </p:nvSpPr>
        <p:spPr>
          <a:xfrm>
            <a:off x="436098" y="1158054"/>
            <a:ext cx="4234376" cy="584775"/>
          </a:xfrm>
          <a:prstGeom prst="rect">
            <a:avLst/>
          </a:prstGeom>
          <a:solidFill>
            <a:srgbClr val="F2FDFF"/>
          </a:solidFill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002060"/>
                </a:solidFill>
                <a:latin typeface="A3"/>
              </a:rPr>
              <a:t>1. </a:t>
            </a:r>
            <a:r>
              <a:rPr lang="en-US" sz="3200" b="1">
                <a:solidFill>
                  <a:srgbClr val="002060"/>
                </a:solidFill>
                <a:latin typeface="A3"/>
              </a:rPr>
              <a:t>lực ma sát tr</a:t>
            </a:r>
            <a:r>
              <a:rPr lang="vi-VN" sz="3200" b="1">
                <a:solidFill>
                  <a:srgbClr val="002060"/>
                </a:solidFill>
                <a:latin typeface="A3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3"/>
              </a:rPr>
              <a:t>ợt</a:t>
            </a:r>
            <a:endParaRPr lang="en-GB" sz="3200" b="1">
              <a:solidFill>
                <a:srgbClr val="002060"/>
              </a:solidFill>
              <a:latin typeface="A3"/>
            </a:endParaRPr>
          </a:p>
        </p:txBody>
      </p:sp>
      <p:pic>
        <p:nvPicPr>
          <p:cNvPr id="7" name="lực ma sát trượt">
            <a:hlinkClick r:id="" action="ppaction://media"/>
            <a:extLst>
              <a:ext uri="{FF2B5EF4-FFF2-40B4-BE49-F238E27FC236}">
                <a16:creationId xmlns:a16="http://schemas.microsoft.com/office/drawing/2014/main" id="{75A1A972-401E-40C1-AAF6-2F4444BFA8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9981" y="1742829"/>
            <a:ext cx="8435194" cy="47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2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E4A054-08A9-4922-8488-BC0DB8BB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C5B105-CC19-44B4-A68A-5A5CCCD2E6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1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C40FD2-99BF-45B0-AF1D-89D0CB7E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EF88D-A58B-451B-A369-B712FE6CA8D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1E581F-CB94-43A8-956C-F56DDAD3B471}"/>
              </a:ext>
            </a:extLst>
          </p:cNvPr>
          <p:cNvSpPr/>
          <p:nvPr/>
        </p:nvSpPr>
        <p:spPr>
          <a:xfrm>
            <a:off x="84408" y="1336431"/>
            <a:ext cx="12009120" cy="5303520"/>
          </a:xfrm>
          <a:prstGeom prst="rect">
            <a:avLst/>
          </a:prstGeom>
          <a:solidFill>
            <a:srgbClr val="F2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lực ma sát lăn">
            <a:hlinkClick r:id="" action="ppaction://media"/>
            <a:extLst>
              <a:ext uri="{FF2B5EF4-FFF2-40B4-BE49-F238E27FC236}">
                <a16:creationId xmlns:a16="http://schemas.microsoft.com/office/drawing/2014/main" id="{381095F1-012E-4D9C-8D4C-18497DF2AB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3575" y="1336430"/>
            <a:ext cx="9942781" cy="51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7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430</Words>
  <Application>Microsoft Office PowerPoint</Application>
  <PresentationFormat>Widescreen</PresentationFormat>
  <Paragraphs>37</Paragraphs>
  <Slides>23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A3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Windows User</cp:lastModifiedBy>
  <cp:revision>85</cp:revision>
  <dcterms:created xsi:type="dcterms:W3CDTF">2021-09-16T18:21:41Z</dcterms:created>
  <dcterms:modified xsi:type="dcterms:W3CDTF">2021-10-04T08:57:46Z</dcterms:modified>
</cp:coreProperties>
</file>